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5" r:id="rId28"/>
    <p:sldId id="286" r:id="rId29"/>
    <p:sldId id="287" r:id="rId30"/>
    <p:sldId id="288" r:id="rId31"/>
    <p:sldId id="289" r:id="rId32"/>
    <p:sldId id="290" r:id="rId33"/>
    <p:sldId id="272" r:id="rId34"/>
    <p:sldId id="284" r:id="rId35"/>
    <p:sldId id="291" r:id="rId36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4660"/>
  </p:normalViewPr>
  <p:slideViewPr>
    <p:cSldViewPr>
      <p:cViewPr varScale="1">
        <p:scale>
          <a:sx n="86" d="100"/>
          <a:sy n="86" d="100"/>
        </p:scale>
        <p:origin x="-8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934D5-840B-41B9-B248-25AD05AF2EE1}" type="datetimeFigureOut">
              <a:rPr lang="nl-BE" smtClean="0"/>
              <a:t>11/10/2014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CB03-91C6-423A-8D84-BF448BB585D3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934D5-840B-41B9-B248-25AD05AF2EE1}" type="datetimeFigureOut">
              <a:rPr lang="nl-BE" smtClean="0"/>
              <a:t>11/10/2014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CB03-91C6-423A-8D84-BF448BB585D3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934D5-840B-41B9-B248-25AD05AF2EE1}" type="datetimeFigureOut">
              <a:rPr lang="nl-BE" smtClean="0"/>
              <a:t>11/10/2014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CB03-91C6-423A-8D84-BF448BB585D3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934D5-840B-41B9-B248-25AD05AF2EE1}" type="datetimeFigureOut">
              <a:rPr lang="nl-BE" smtClean="0"/>
              <a:t>11/10/2014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CB03-91C6-423A-8D84-BF448BB585D3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934D5-840B-41B9-B248-25AD05AF2EE1}" type="datetimeFigureOut">
              <a:rPr lang="nl-BE" smtClean="0"/>
              <a:t>11/10/2014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CB03-91C6-423A-8D84-BF448BB585D3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934D5-840B-41B9-B248-25AD05AF2EE1}" type="datetimeFigureOut">
              <a:rPr lang="nl-BE" smtClean="0"/>
              <a:t>11/10/2014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CB03-91C6-423A-8D84-BF448BB585D3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934D5-840B-41B9-B248-25AD05AF2EE1}" type="datetimeFigureOut">
              <a:rPr lang="nl-BE" smtClean="0"/>
              <a:t>11/10/2014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CB03-91C6-423A-8D84-BF448BB585D3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934D5-840B-41B9-B248-25AD05AF2EE1}" type="datetimeFigureOut">
              <a:rPr lang="nl-BE" smtClean="0"/>
              <a:t>11/10/2014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CB03-91C6-423A-8D84-BF448BB585D3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934D5-840B-41B9-B248-25AD05AF2EE1}" type="datetimeFigureOut">
              <a:rPr lang="nl-BE" smtClean="0"/>
              <a:t>11/10/2014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CB03-91C6-423A-8D84-BF448BB585D3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934D5-840B-41B9-B248-25AD05AF2EE1}" type="datetimeFigureOut">
              <a:rPr lang="nl-BE" smtClean="0"/>
              <a:t>11/10/2014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CB03-91C6-423A-8D84-BF448BB585D3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934D5-840B-41B9-B248-25AD05AF2EE1}" type="datetimeFigureOut">
              <a:rPr lang="nl-BE" smtClean="0"/>
              <a:t>11/10/2014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CB03-91C6-423A-8D84-BF448BB585D3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934D5-840B-41B9-B248-25AD05AF2EE1}" type="datetimeFigureOut">
              <a:rPr lang="nl-BE" smtClean="0"/>
              <a:t>11/10/2014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CCB03-91C6-423A-8D84-BF448BB585D3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schooltv.ntr.nl/video/van-suikerbiet-tot-bijna-al-onze-suiker-wordt-gemaakt-van-suikerbieten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s://www.youtube.com/watch?v=fuHfU85n3_A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schooltv.ntr.nl/video/vroeger-zo-suiker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schooltv.ntr.nl/video/te-veel-te-zoet-te-vaak-hoe-doorbreek-je-slechte-eetgewoonte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www.een.be/programmas/dagelijkse-kost/kandijsuike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chooltv.ntr.nl/video/diabetes-diabetes-wordt-ook-wel-suikerziekte-genoem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iensesuikerraffinaderij.com/~/media/Images/About_us/T-logo_150px.ash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88640"/>
            <a:ext cx="3312368" cy="331236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2996952"/>
            <a:ext cx="7772400" cy="1470025"/>
          </a:xfrm>
        </p:spPr>
        <p:txBody>
          <a:bodyPr>
            <a:noAutofit/>
          </a:bodyPr>
          <a:lstStyle/>
          <a:p>
            <a:r>
              <a:rPr lang="nl-BE" sz="5400" dirty="0" smtClean="0"/>
              <a:t>Het productieproces van suiker</a:t>
            </a:r>
            <a:endParaRPr lang="nl-BE" sz="5400" dirty="0"/>
          </a:p>
        </p:txBody>
      </p:sp>
      <p:pic>
        <p:nvPicPr>
          <p:cNvPr id="1028" name="Picture 4" descr="http://plzcdn.com/ZillaIMG/a3aaac4f8982d273517e87fa58c1e7f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301208"/>
            <a:ext cx="2201088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Het oogsten van de suikerbiet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o</a:t>
            </a:r>
            <a:r>
              <a:rPr lang="nl-BE" dirty="0" smtClean="0"/>
              <a:t>ogstperiode = bietencampagne</a:t>
            </a:r>
          </a:p>
          <a:p>
            <a:pPr>
              <a:buFont typeface="Wingdings"/>
              <a:buChar char="à"/>
            </a:pPr>
            <a:r>
              <a:rPr lang="nl-BE" dirty="0">
                <a:sym typeface="Wingdings" pitchFamily="2" charset="2"/>
              </a:rPr>
              <a:t>e</a:t>
            </a:r>
            <a:r>
              <a:rPr lang="nl-BE" dirty="0" smtClean="0">
                <a:sym typeface="Wingdings" pitchFamily="2" charset="2"/>
              </a:rPr>
              <a:t>ind september, begin oktober tot eind december</a:t>
            </a:r>
          </a:p>
          <a:p>
            <a:r>
              <a:rPr lang="nl-BE" dirty="0">
                <a:sym typeface="Wingdings" pitchFamily="2" charset="2"/>
              </a:rPr>
              <a:t>l</a:t>
            </a:r>
            <a:r>
              <a:rPr lang="nl-BE" dirty="0" smtClean="0">
                <a:sym typeface="Wingdings" pitchFamily="2" charset="2"/>
              </a:rPr>
              <a:t>oof en koppen verwijderen (= rooien)</a:t>
            </a:r>
          </a:p>
          <a:p>
            <a:pPr>
              <a:buNone/>
            </a:pPr>
            <a:r>
              <a:rPr lang="nl-BE" dirty="0" smtClean="0">
                <a:sym typeface="Wingdings" pitchFamily="2" charset="2"/>
              </a:rPr>
              <a:t> </a:t>
            </a:r>
            <a:r>
              <a:rPr lang="nl-BE" dirty="0">
                <a:sym typeface="Wingdings" pitchFamily="2" charset="2"/>
              </a:rPr>
              <a:t>g</a:t>
            </a:r>
            <a:r>
              <a:rPr lang="nl-BE" dirty="0" smtClean="0">
                <a:sym typeface="Wingdings" pitchFamily="2" charset="2"/>
              </a:rPr>
              <a:t>ebruikt als veevoeder</a:t>
            </a:r>
          </a:p>
          <a:p>
            <a:r>
              <a:rPr lang="nl-BE" dirty="0">
                <a:sym typeface="Wingdings" pitchFamily="2" charset="2"/>
              </a:rPr>
              <a:t>v</a:t>
            </a:r>
            <a:r>
              <a:rPr lang="nl-BE" dirty="0" smtClean="0">
                <a:sym typeface="Wingdings" pitchFamily="2" charset="2"/>
              </a:rPr>
              <a:t>ia transportband naar vrachtwagens  suikerfabriek</a:t>
            </a:r>
          </a:p>
          <a:p>
            <a:pPr>
              <a:buNone/>
            </a:pPr>
            <a:endParaRPr lang="nl-BE" dirty="0"/>
          </a:p>
        </p:txBody>
      </p:sp>
      <p:pic>
        <p:nvPicPr>
          <p:cNvPr id="21506" name="Picture 2" descr="http://www.akkerwijzer.nl/upload/nieuws/lightbox/4be2eb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941168"/>
            <a:ext cx="2208245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delen van een suikerbiet</a:t>
            </a:r>
            <a:endParaRPr lang="nl-BE" dirty="0"/>
          </a:p>
        </p:txBody>
      </p:sp>
      <p:pic>
        <p:nvPicPr>
          <p:cNvPr id="23554" name="Picture 2" descr="http://2.bp.blogspot.com/-yLM9GTz43Yg/URJtPlEyGXI/AAAAAAAADJg/1EvGasBYLyY/s1600/2013-02-06_154759.jpg"/>
          <p:cNvPicPr>
            <a:picLocks noChangeAspect="1" noChangeArrowheads="1"/>
          </p:cNvPicPr>
          <p:nvPr/>
        </p:nvPicPr>
        <p:blipFill>
          <a:blip r:embed="rId2" cstate="print"/>
          <a:srcRect l="5263" t="2959"/>
          <a:stretch>
            <a:fillRect/>
          </a:stretch>
        </p:blipFill>
        <p:spPr bwMode="auto">
          <a:xfrm>
            <a:off x="3419872" y="1484784"/>
            <a:ext cx="2592288" cy="4722345"/>
          </a:xfrm>
          <a:prstGeom prst="rect">
            <a:avLst/>
          </a:prstGeom>
          <a:noFill/>
        </p:spPr>
      </p:pic>
      <p:cxnSp>
        <p:nvCxnSpPr>
          <p:cNvPr id="6" name="Rechte verbindingslijn 5"/>
          <p:cNvCxnSpPr/>
          <p:nvPr/>
        </p:nvCxnSpPr>
        <p:spPr>
          <a:xfrm flipH="1">
            <a:off x="755576" y="2348880"/>
            <a:ext cx="27363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 flipH="1">
            <a:off x="4788024" y="4005064"/>
            <a:ext cx="27363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 flipH="1">
            <a:off x="1331640" y="4653136"/>
            <a:ext cx="27363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flipH="1">
            <a:off x="4499992" y="5805264"/>
            <a:ext cx="27363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6156176" y="3501008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d</a:t>
            </a:r>
            <a:r>
              <a:rPr lang="nl-BE" sz="2800" dirty="0" smtClean="0"/>
              <a:t>e kop</a:t>
            </a:r>
            <a:endParaRPr lang="nl-BE" sz="2800" dirty="0"/>
          </a:p>
        </p:txBody>
      </p:sp>
      <p:sp>
        <p:nvSpPr>
          <p:cNvPr id="11" name="Tekstvak 10"/>
          <p:cNvSpPr txBox="1"/>
          <p:nvPr/>
        </p:nvSpPr>
        <p:spPr>
          <a:xfrm>
            <a:off x="683568" y="177281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h</a:t>
            </a:r>
            <a:r>
              <a:rPr lang="nl-BE" sz="2800" dirty="0" smtClean="0"/>
              <a:t>et loof</a:t>
            </a:r>
            <a:endParaRPr lang="nl-BE" sz="2800" dirty="0"/>
          </a:p>
        </p:txBody>
      </p:sp>
      <p:sp>
        <p:nvSpPr>
          <p:cNvPr id="12" name="Tekstvak 11"/>
          <p:cNvSpPr txBox="1"/>
          <p:nvPr/>
        </p:nvSpPr>
        <p:spPr>
          <a:xfrm>
            <a:off x="1331640" y="4077072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d</a:t>
            </a:r>
            <a:r>
              <a:rPr lang="nl-BE" sz="2800" dirty="0" smtClean="0"/>
              <a:t>e suikerbiet</a:t>
            </a:r>
            <a:endParaRPr lang="nl-BE" sz="2800" dirty="0"/>
          </a:p>
        </p:txBody>
      </p:sp>
      <p:sp>
        <p:nvSpPr>
          <p:cNvPr id="13" name="Tekstvak 12"/>
          <p:cNvSpPr txBox="1"/>
          <p:nvPr/>
        </p:nvSpPr>
        <p:spPr>
          <a:xfrm>
            <a:off x="5076056" y="522920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/>
              <a:t>        de wortel</a:t>
            </a:r>
            <a:endParaRPr lang="nl-BE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Volgorde zaaien en oogsten suikerbiet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l-BE" dirty="0"/>
              <a:t>p</a:t>
            </a:r>
            <a:r>
              <a:rPr lang="nl-BE" dirty="0" smtClean="0"/>
              <a:t>recisiezaaimachine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l-BE" dirty="0"/>
              <a:t>w</a:t>
            </a:r>
            <a:r>
              <a:rPr lang="nl-BE" dirty="0" smtClean="0"/>
              <a:t>ortel begint te schieten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l-BE" dirty="0"/>
              <a:t>k</a:t>
            </a:r>
            <a:r>
              <a:rPr lang="nl-BE" dirty="0" smtClean="0"/>
              <a:t>iemblaadjes beginnen te groeien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l-BE" dirty="0"/>
              <a:t>o</a:t>
            </a:r>
            <a:r>
              <a:rPr lang="nl-BE" dirty="0" smtClean="0"/>
              <a:t>nkruidverdelger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l-BE" dirty="0"/>
              <a:t>b</a:t>
            </a:r>
            <a:r>
              <a:rPr lang="nl-BE" dirty="0" smtClean="0"/>
              <a:t>ietencampagne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l-BE" dirty="0" smtClean="0"/>
              <a:t>suikerfabriek</a:t>
            </a:r>
            <a:endParaRPr lang="nl-BE" dirty="0"/>
          </a:p>
        </p:txBody>
      </p:sp>
      <p:pic>
        <p:nvPicPr>
          <p:cNvPr id="24578" name="Picture 2" descr="http://www.bietentocht.nl/admin/user_files/Image/suikerbieten%20verloo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717032"/>
            <a:ext cx="4762500" cy="1981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Van biet tot suiker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Het productieproces van suiker</a:t>
            </a:r>
          </a:p>
          <a:p>
            <a:endParaRPr lang="nl-BE" dirty="0" smtClean="0"/>
          </a:p>
          <a:p>
            <a:endParaRPr lang="nl-BE" dirty="0"/>
          </a:p>
          <a:p>
            <a:pPr>
              <a:buNone/>
            </a:pPr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pPr>
              <a:buNone/>
            </a:pPr>
            <a:r>
              <a:rPr lang="nl-BE" sz="1200" i="1" dirty="0" smtClean="0"/>
              <a:t>filmpje: van suikerbiet tot…					filmpje:  het productieproces van suiker</a:t>
            </a:r>
            <a:endParaRPr lang="nl-BE" sz="1200" i="1" dirty="0"/>
          </a:p>
          <a:p>
            <a:pPr>
              <a:buNone/>
            </a:pPr>
            <a:endParaRPr lang="nl-BE" sz="1200" i="1" dirty="0" smtClean="0"/>
          </a:p>
          <a:p>
            <a:pPr>
              <a:buNone/>
            </a:pPr>
            <a:r>
              <a:rPr lang="nl-BE" dirty="0" smtClean="0"/>
              <a:t> </a:t>
            </a:r>
          </a:p>
          <a:p>
            <a:pPr>
              <a:buNone/>
            </a:pPr>
            <a:endParaRPr lang="nl-BE" dirty="0"/>
          </a:p>
        </p:txBody>
      </p:sp>
      <p:pic>
        <p:nvPicPr>
          <p:cNvPr id="25602" name="Picture 2" descr="http://www.molcom.nl/wp-content/uploads/2014/10/suikerbie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068960"/>
            <a:ext cx="3810000" cy="2533651"/>
          </a:xfrm>
          <a:prstGeom prst="rect">
            <a:avLst/>
          </a:prstGeom>
          <a:noFill/>
        </p:spPr>
      </p:pic>
      <p:cxnSp>
        <p:nvCxnSpPr>
          <p:cNvPr id="6" name="Rechte verbindingslijn met pijl 5"/>
          <p:cNvCxnSpPr/>
          <p:nvPr/>
        </p:nvCxnSpPr>
        <p:spPr>
          <a:xfrm>
            <a:off x="4499992" y="4149080"/>
            <a:ext cx="1008112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4" name="Picture 4" descr="http://voedzo.nl/wp-content/uploads/2013/08/suiker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212976"/>
            <a:ext cx="2419350" cy="189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 Het rooien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800" dirty="0" smtClean="0"/>
              <a:t>oogst: </a:t>
            </a:r>
            <a:r>
              <a:rPr lang="nl-BE" sz="2800" dirty="0"/>
              <a:t>v</a:t>
            </a:r>
            <a:r>
              <a:rPr lang="nl-BE" sz="2800" dirty="0" smtClean="0"/>
              <a:t>anaf eind september tot eind december</a:t>
            </a:r>
          </a:p>
          <a:p>
            <a:r>
              <a:rPr lang="nl-BE" sz="2800" dirty="0"/>
              <a:t>b</a:t>
            </a:r>
            <a:r>
              <a:rPr lang="nl-BE" sz="2800" dirty="0" smtClean="0"/>
              <a:t>ieten worden gekopt</a:t>
            </a:r>
          </a:p>
          <a:p>
            <a:r>
              <a:rPr lang="nl-BE" sz="2800" dirty="0"/>
              <a:t>b</a:t>
            </a:r>
            <a:r>
              <a:rPr lang="nl-BE" sz="2800" dirty="0" smtClean="0"/>
              <a:t>laderen (het loof) = veevoeder</a:t>
            </a:r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26626" name="Picture 2" descr="http://www.pomper-hijken.nl/images/Bietenrooi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284984"/>
            <a:ext cx="6096000" cy="3228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2. Transport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800" dirty="0"/>
              <a:t>m</a:t>
            </a:r>
            <a:r>
              <a:rPr lang="nl-BE" sz="2800" dirty="0" smtClean="0"/>
              <a:t>et grote vrachtwagens naar suikerfabriek</a:t>
            </a:r>
            <a:endParaRPr lang="nl-BE" sz="2800" dirty="0"/>
          </a:p>
        </p:txBody>
      </p:sp>
      <p:pic>
        <p:nvPicPr>
          <p:cNvPr id="27650" name="Picture 2" descr="http://www1.picturepush.com/photo/a/11434064/1024/Kippers/BT-NV-35-border.jpg"/>
          <p:cNvPicPr>
            <a:picLocks noChangeAspect="1" noChangeArrowheads="1"/>
          </p:cNvPicPr>
          <p:nvPr/>
        </p:nvPicPr>
        <p:blipFill>
          <a:blip r:embed="rId2" cstate="print"/>
          <a:srcRect l="3775" t="8400" r="4675" b="11801"/>
          <a:stretch>
            <a:fillRect/>
          </a:stretch>
        </p:blipFill>
        <p:spPr bwMode="auto">
          <a:xfrm>
            <a:off x="1115616" y="2348880"/>
            <a:ext cx="6984776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3. Wassen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800" dirty="0"/>
              <a:t>t</a:t>
            </a:r>
            <a:r>
              <a:rPr lang="nl-BE" sz="2800" dirty="0" smtClean="0"/>
              <a:t>ransportband schudt aarde van de bieten en vervoert ze naar de wasplaats</a:t>
            </a:r>
          </a:p>
          <a:p>
            <a:r>
              <a:rPr lang="nl-BE" sz="2800" dirty="0"/>
              <a:t>w</a:t>
            </a:r>
            <a:r>
              <a:rPr lang="nl-BE" sz="2800" dirty="0" smtClean="0"/>
              <a:t>ater onder hoge druk verwijdert restjes aarde</a:t>
            </a:r>
          </a:p>
          <a:p>
            <a:endParaRPr lang="nl-BE" sz="2800" dirty="0"/>
          </a:p>
        </p:txBody>
      </p:sp>
      <p:pic>
        <p:nvPicPr>
          <p:cNvPr id="28674" name="Picture 2" descr="http://i.ytimg.com/vi/X4_Q2Cawa10/hqdefault.jpg"/>
          <p:cNvPicPr>
            <a:picLocks noChangeAspect="1" noChangeArrowheads="1"/>
          </p:cNvPicPr>
          <p:nvPr/>
        </p:nvPicPr>
        <p:blipFill>
          <a:blip r:embed="rId2" cstate="print"/>
          <a:srcRect t="14700" b="13901"/>
          <a:stretch>
            <a:fillRect/>
          </a:stretch>
        </p:blipFill>
        <p:spPr bwMode="auto">
          <a:xfrm>
            <a:off x="1763688" y="3356992"/>
            <a:ext cx="5616624" cy="3007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4. Snijden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800" dirty="0"/>
              <a:t>g</a:t>
            </a:r>
            <a:r>
              <a:rPr lang="nl-BE" sz="2800" dirty="0" smtClean="0"/>
              <a:t>ereinigde bieten gaan in de </a:t>
            </a:r>
            <a:r>
              <a:rPr lang="nl-BE" sz="2800" dirty="0" err="1" smtClean="0"/>
              <a:t>snijmolen</a:t>
            </a:r>
            <a:r>
              <a:rPr lang="nl-BE" sz="2800" dirty="0" smtClean="0"/>
              <a:t> en worden in kleine stukjes (snijdsels) geraspt</a:t>
            </a:r>
            <a:endParaRPr lang="nl-BE" sz="2800" dirty="0"/>
          </a:p>
        </p:txBody>
      </p:sp>
      <p:pic>
        <p:nvPicPr>
          <p:cNvPr id="29698" name="Picture 2" descr="C:\Users\Eigenaar\Pictures\6AB Blauwput\2014-2015\suikerfabriek + museum\DSC015212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72400" y="-5505449"/>
            <a:ext cx="2160000" cy="1563333"/>
          </a:xfrm>
          <a:prstGeom prst="rect">
            <a:avLst/>
          </a:prstGeom>
          <a:noFill/>
        </p:spPr>
      </p:pic>
      <p:pic>
        <p:nvPicPr>
          <p:cNvPr id="29703" name="Picture 7" descr="http://www.misterie.be/Beeld/Productieproces%20Transportb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708920"/>
            <a:ext cx="5653440" cy="3759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5. Diffusie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800" dirty="0"/>
              <a:t>s</a:t>
            </a:r>
            <a:r>
              <a:rPr lang="nl-BE" sz="2800" dirty="0" smtClean="0"/>
              <a:t>nijdsels in grote cilindervormige trommel, </a:t>
            </a:r>
            <a:r>
              <a:rPr lang="nl-BE" sz="2800" dirty="0" err="1" smtClean="0"/>
              <a:t>diffusor</a:t>
            </a:r>
            <a:endParaRPr lang="nl-BE" sz="2800" dirty="0" smtClean="0"/>
          </a:p>
          <a:p>
            <a:r>
              <a:rPr lang="nl-BE" sz="2800" dirty="0"/>
              <a:t>d</a:t>
            </a:r>
            <a:r>
              <a:rPr lang="nl-BE" sz="2800" dirty="0" smtClean="0"/>
              <a:t>.m.v. warm water verlaat de suiker de snijdsels en komt in het water terecht = diffusiesap</a:t>
            </a:r>
          </a:p>
          <a:p>
            <a:r>
              <a:rPr lang="nl-BE" sz="2800" dirty="0"/>
              <a:t>r</a:t>
            </a:r>
            <a:r>
              <a:rPr lang="nl-BE" sz="2800" dirty="0" smtClean="0"/>
              <a:t>est snijdsels = pulp</a:t>
            </a:r>
            <a:endParaRPr lang="nl-BE" sz="2800" dirty="0"/>
          </a:p>
        </p:txBody>
      </p:sp>
      <p:pic>
        <p:nvPicPr>
          <p:cNvPr id="31746" name="Picture 2" descr="C:\Users\Eigenaar\Pictures\6AB Blauwput\2014-2015\suikerfabriek + museum\DSC015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212976"/>
            <a:ext cx="4379979" cy="3284984"/>
          </a:xfrm>
          <a:prstGeom prst="rect">
            <a:avLst/>
          </a:prstGeom>
          <a:noFill/>
        </p:spPr>
      </p:pic>
      <p:pic>
        <p:nvPicPr>
          <p:cNvPr id="31747" name="Picture 3" descr="C:\Users\Eigenaar\Pictures\6AB Blauwput\2014-2015\suikerfabriek + museum\DSC01552.JPG"/>
          <p:cNvPicPr>
            <a:picLocks noChangeAspect="1" noChangeArrowheads="1"/>
          </p:cNvPicPr>
          <p:nvPr/>
        </p:nvPicPr>
        <p:blipFill>
          <a:blip r:embed="rId3" cstate="print"/>
          <a:srcRect l="6011" t="7350" r="69944" b="8495"/>
          <a:stretch>
            <a:fillRect/>
          </a:stretch>
        </p:blipFill>
        <p:spPr bwMode="auto">
          <a:xfrm>
            <a:off x="1763688" y="3573016"/>
            <a:ext cx="115212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6. Zuiveren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800" dirty="0"/>
              <a:t>h</a:t>
            </a:r>
            <a:r>
              <a:rPr lang="nl-BE" sz="2800" dirty="0" smtClean="0"/>
              <a:t>et diffusiesap bevat onzuiverheden</a:t>
            </a:r>
          </a:p>
          <a:p>
            <a:r>
              <a:rPr lang="nl-BE" sz="2800" dirty="0"/>
              <a:t>m</a:t>
            </a:r>
            <a:r>
              <a:rPr lang="nl-BE" sz="2800" dirty="0" smtClean="0"/>
              <a:t>.b.v. kalk, koolzuur en filters worden ze verwijderd</a:t>
            </a:r>
          </a:p>
          <a:p>
            <a:r>
              <a:rPr lang="nl-BE" sz="2800" dirty="0"/>
              <a:t>d</a:t>
            </a:r>
            <a:r>
              <a:rPr lang="nl-BE" sz="2800" dirty="0" smtClean="0"/>
              <a:t>iffusiesap is doorzichtig = stroop</a:t>
            </a:r>
          </a:p>
          <a:p>
            <a:r>
              <a:rPr lang="nl-BE" sz="2800" dirty="0"/>
              <a:t>r</a:t>
            </a:r>
            <a:r>
              <a:rPr lang="nl-BE" sz="2800" dirty="0" smtClean="0"/>
              <a:t>est = schuimaarde (</a:t>
            </a:r>
            <a:r>
              <a:rPr lang="nl-BE" sz="2800" dirty="0" smtClean="0">
                <a:sym typeface="Wingdings" pitchFamily="2" charset="2"/>
              </a:rPr>
              <a:t> veevoeder)</a:t>
            </a:r>
          </a:p>
          <a:p>
            <a:pPr>
              <a:buNone/>
            </a:pPr>
            <a:endParaRPr lang="nl-BE" sz="2800" dirty="0">
              <a:sym typeface="Wingdings" pitchFamily="2" charset="2"/>
            </a:endParaRPr>
          </a:p>
          <a:p>
            <a:pPr>
              <a:buNone/>
            </a:pPr>
            <a:endParaRPr lang="nl-BE" sz="2800" dirty="0"/>
          </a:p>
        </p:txBody>
      </p:sp>
      <p:pic>
        <p:nvPicPr>
          <p:cNvPr id="33794" name="Picture 2" descr="http://www.tiensesuikerraffinaderij.com/~/media/Images/Productieproces/7320_146_Dann_low.ashx?20111118T1116314736?w=2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643584"/>
            <a:ext cx="4176464" cy="2777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4.bp.blogspot.com/-wwT07E-cHzg/UnkzIKuoWuI/AAAAAAAAAWA/JQBwqpFO9d8/s1600/Suiker_in_voeds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2274" y="5085183"/>
            <a:ext cx="2687797" cy="1552203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Het belang van suikers in onze voeding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= voornaamste brandstof</a:t>
            </a:r>
          </a:p>
          <a:p>
            <a:r>
              <a:rPr lang="nl-BE" dirty="0"/>
              <a:t>v</a:t>
            </a:r>
            <a:r>
              <a:rPr lang="nl-BE" dirty="0" smtClean="0"/>
              <a:t>erwarmt het lichaam en laat je bewegen</a:t>
            </a:r>
          </a:p>
          <a:p>
            <a:r>
              <a:rPr lang="nl-BE" dirty="0"/>
              <a:t>h</a:t>
            </a:r>
            <a:r>
              <a:rPr lang="nl-BE" dirty="0" smtClean="0"/>
              <a:t>oe meer je verbruikt, hoe meer brandstof je nodig hebt</a:t>
            </a:r>
          </a:p>
          <a:p>
            <a:r>
              <a:rPr lang="nl-BE" dirty="0" smtClean="0"/>
              <a:t>hersenen hebben ook brandstof nodig</a:t>
            </a:r>
          </a:p>
          <a:p>
            <a:r>
              <a:rPr lang="nl-BE" dirty="0"/>
              <a:t>t</a:t>
            </a:r>
            <a:r>
              <a:rPr lang="nl-BE" dirty="0" smtClean="0"/>
              <a:t>ekort aan suiker </a:t>
            </a:r>
            <a:r>
              <a:rPr lang="nl-BE" dirty="0" smtClean="0">
                <a:sym typeface="Wingdings" pitchFamily="2" charset="2"/>
              </a:rPr>
              <a:t> vermindert aandacht, geheugen en concentratie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7. Verdampen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800" dirty="0" smtClean="0"/>
              <a:t>de stroop bevat nog water </a:t>
            </a:r>
            <a:r>
              <a:rPr lang="nl-BE" sz="2800" dirty="0" smtClean="0">
                <a:sym typeface="Wingdings" pitchFamily="2" charset="2"/>
              </a:rPr>
              <a:t> koken </a:t>
            </a:r>
          </a:p>
          <a:p>
            <a:r>
              <a:rPr lang="nl-BE" sz="2800" dirty="0">
                <a:sym typeface="Wingdings" pitchFamily="2" charset="2"/>
              </a:rPr>
              <a:t>d</a:t>
            </a:r>
            <a:r>
              <a:rPr lang="nl-BE" sz="2800" dirty="0" smtClean="0">
                <a:sym typeface="Wingdings" pitchFamily="2" charset="2"/>
              </a:rPr>
              <a:t>ik sap blijft over</a:t>
            </a:r>
            <a:endParaRPr lang="nl-BE" sz="2800" dirty="0"/>
          </a:p>
        </p:txBody>
      </p:sp>
      <p:pic>
        <p:nvPicPr>
          <p:cNvPr id="34820" name="Picture 4" descr="http://www.raffinerietirlemontoise.com/~/media/Images/Productieproces/7320_113_Dann_mid.ashx?20111118T1120215736?w=2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852936"/>
            <a:ext cx="5311751" cy="3535265"/>
          </a:xfrm>
          <a:prstGeom prst="rect">
            <a:avLst/>
          </a:prstGeom>
          <a:noFill/>
        </p:spPr>
      </p:pic>
      <p:pic>
        <p:nvPicPr>
          <p:cNvPr id="34821" name="Picture 5" descr="C:\Users\Eigenaar\Pictures\6AB Blauwput\2014-2015\suikerfabriek + museum\DSC01553.JPG"/>
          <p:cNvPicPr>
            <a:picLocks noChangeAspect="1" noChangeArrowheads="1"/>
          </p:cNvPicPr>
          <p:nvPr/>
        </p:nvPicPr>
        <p:blipFill>
          <a:blip r:embed="rId3" cstate="print"/>
          <a:srcRect l="72837" t="6951" b="2751"/>
          <a:stretch>
            <a:fillRect/>
          </a:stretch>
        </p:blipFill>
        <p:spPr bwMode="auto">
          <a:xfrm>
            <a:off x="539552" y="2852936"/>
            <a:ext cx="1444051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8. Kristalliseren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800" dirty="0"/>
              <a:t>i</a:t>
            </a:r>
            <a:r>
              <a:rPr lang="nl-BE" sz="2800" dirty="0" smtClean="0"/>
              <a:t>n de suikerstroop verschijnen korrels: de suikerkristallen</a:t>
            </a:r>
          </a:p>
          <a:p>
            <a:pPr>
              <a:buNone/>
            </a:pPr>
            <a:endParaRPr lang="nl-BE" sz="2800" dirty="0"/>
          </a:p>
        </p:txBody>
      </p:sp>
      <p:pic>
        <p:nvPicPr>
          <p:cNvPr id="35842" name="Picture 2" descr="C:\Users\Eigenaar\Pictures\6AB Blauwput\2014-2015\suikerfabriek + museum\DSC01561.JPG"/>
          <p:cNvPicPr>
            <a:picLocks noChangeAspect="1" noChangeArrowheads="1"/>
          </p:cNvPicPr>
          <p:nvPr/>
        </p:nvPicPr>
        <p:blipFill>
          <a:blip r:embed="rId2" cstate="print"/>
          <a:srcRect l="15000" b="14300"/>
          <a:stretch>
            <a:fillRect/>
          </a:stretch>
        </p:blipFill>
        <p:spPr bwMode="auto">
          <a:xfrm>
            <a:off x="3347864" y="2276872"/>
            <a:ext cx="3160328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9. Centrifugeren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800" dirty="0"/>
              <a:t>s</a:t>
            </a:r>
            <a:r>
              <a:rPr lang="nl-BE" sz="2800" dirty="0" smtClean="0"/>
              <a:t>uikerkristallen worden gescheiden van de stroop</a:t>
            </a:r>
          </a:p>
          <a:p>
            <a:pPr>
              <a:buNone/>
            </a:pPr>
            <a:r>
              <a:rPr lang="nl-BE" sz="2800" dirty="0" smtClean="0">
                <a:sym typeface="Wingdings" pitchFamily="2" charset="2"/>
              </a:rPr>
              <a:t>d.m.v. ketel die snel ronddraait</a:t>
            </a:r>
          </a:p>
          <a:p>
            <a:r>
              <a:rPr lang="nl-BE" sz="2800" dirty="0">
                <a:sym typeface="Wingdings" pitchFamily="2" charset="2"/>
              </a:rPr>
              <a:t>k</a:t>
            </a:r>
            <a:r>
              <a:rPr lang="nl-BE" sz="2800" dirty="0" smtClean="0">
                <a:sym typeface="Wingdings" pitchFamily="2" charset="2"/>
              </a:rPr>
              <a:t>ristalsuiker en minderwaardige, zoete siroop (=melasse) blijven over</a:t>
            </a:r>
          </a:p>
          <a:p>
            <a:endParaRPr lang="nl-BE" sz="2800" dirty="0"/>
          </a:p>
        </p:txBody>
      </p:sp>
      <p:pic>
        <p:nvPicPr>
          <p:cNvPr id="36866" name="Picture 2" descr="C:\Users\Eigenaar\Pictures\6AB Blauwput\2014-2015\suikerfabriek + museum\DSC015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284984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10. Drogen en opslaan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800" dirty="0"/>
              <a:t>k</a:t>
            </a:r>
            <a:r>
              <a:rPr lang="nl-BE" sz="2800" dirty="0" smtClean="0"/>
              <a:t>ristalsuiker in droogtrommel </a:t>
            </a:r>
          </a:p>
          <a:p>
            <a:r>
              <a:rPr lang="nl-BE" sz="2800" dirty="0" smtClean="0"/>
              <a:t>droog suiker wordt opgeslagen in grote silo’s</a:t>
            </a:r>
            <a:endParaRPr lang="nl-BE" sz="2800" dirty="0"/>
          </a:p>
        </p:txBody>
      </p:sp>
      <p:pic>
        <p:nvPicPr>
          <p:cNvPr id="37890" name="Picture 2" descr="http://thumbs.dreamstime.com/z/groene-silo-s-10417344.jpg"/>
          <p:cNvPicPr>
            <a:picLocks noChangeAspect="1" noChangeArrowheads="1"/>
          </p:cNvPicPr>
          <p:nvPr/>
        </p:nvPicPr>
        <p:blipFill>
          <a:blip r:embed="rId2" cstate="print"/>
          <a:srcRect b="9787"/>
          <a:stretch>
            <a:fillRect/>
          </a:stretch>
        </p:blipFill>
        <p:spPr bwMode="auto">
          <a:xfrm>
            <a:off x="1835696" y="2962404"/>
            <a:ext cx="5256584" cy="3490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11. Verpakken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800" dirty="0"/>
              <a:t>s</a:t>
            </a:r>
            <a:r>
              <a:rPr lang="nl-BE" sz="2800" dirty="0" smtClean="0"/>
              <a:t>uiker uit de silo’s worden nu verpakt</a:t>
            </a:r>
            <a:endParaRPr lang="nl-BE" sz="2800" dirty="0"/>
          </a:p>
        </p:txBody>
      </p:sp>
      <p:pic>
        <p:nvPicPr>
          <p:cNvPr id="38914" name="Picture 2" descr="C:\Users\Eigenaar\Pictures\6AB Blauwput\2014-2015\suikerfabriek + museum\DSC015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348880"/>
            <a:ext cx="5508104" cy="4131078"/>
          </a:xfrm>
          <a:prstGeom prst="rect">
            <a:avLst/>
          </a:prstGeom>
          <a:noFill/>
        </p:spPr>
      </p:pic>
      <p:pic>
        <p:nvPicPr>
          <p:cNvPr id="38916" name="Picture 4" descr="http://store.belgianshop.com/98/tirlemont-sucre-semoule-1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348880"/>
            <a:ext cx="3024335" cy="4142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12. Restproducten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800" dirty="0"/>
              <a:t>p</a:t>
            </a:r>
            <a:r>
              <a:rPr lang="nl-BE" sz="2800" dirty="0" smtClean="0"/>
              <a:t>ulp, schuimaarde, melasse en aarde = rest</a:t>
            </a:r>
          </a:p>
          <a:p>
            <a:r>
              <a:rPr lang="nl-BE" sz="2800" dirty="0"/>
              <a:t>p</a:t>
            </a:r>
            <a:r>
              <a:rPr lang="nl-BE" sz="2800" dirty="0" smtClean="0"/>
              <a:t>ulp en melasse </a:t>
            </a:r>
            <a:r>
              <a:rPr lang="nl-BE" sz="2800" dirty="0" smtClean="0">
                <a:sym typeface="Wingdings" pitchFamily="2" charset="2"/>
              </a:rPr>
              <a:t> veevoeder</a:t>
            </a:r>
          </a:p>
          <a:p>
            <a:r>
              <a:rPr lang="nl-BE" sz="2800" dirty="0">
                <a:sym typeface="Wingdings" pitchFamily="2" charset="2"/>
              </a:rPr>
              <a:t>s</a:t>
            </a:r>
            <a:r>
              <a:rPr lang="nl-BE" sz="2800" dirty="0" smtClean="0">
                <a:sym typeface="Wingdings" pitchFamily="2" charset="2"/>
              </a:rPr>
              <a:t>chuimaarde  meststof</a:t>
            </a:r>
          </a:p>
          <a:p>
            <a:r>
              <a:rPr lang="nl-BE" sz="2800" dirty="0">
                <a:sym typeface="Wingdings" pitchFamily="2" charset="2"/>
              </a:rPr>
              <a:t>a</a:t>
            </a:r>
            <a:r>
              <a:rPr lang="nl-BE" sz="2800" dirty="0" smtClean="0">
                <a:sym typeface="Wingdings" pitchFamily="2" charset="2"/>
              </a:rPr>
              <a:t>arde (slijk)  terug naar akkers</a:t>
            </a:r>
          </a:p>
          <a:p>
            <a:endParaRPr lang="nl-BE" sz="2800" dirty="0"/>
          </a:p>
        </p:txBody>
      </p:sp>
      <p:pic>
        <p:nvPicPr>
          <p:cNvPr id="39940" name="Picture 4" descr="http://blogimages.seniorennet.be/okra/348-76cc4389be16fdcd8d6f7805a3407ef6.jpg"/>
          <p:cNvPicPr>
            <a:picLocks noChangeAspect="1" noChangeArrowheads="1"/>
          </p:cNvPicPr>
          <p:nvPr/>
        </p:nvPicPr>
        <p:blipFill>
          <a:blip r:embed="rId2" cstate="print"/>
          <a:srcRect t="18900" b="19676"/>
          <a:stretch>
            <a:fillRect/>
          </a:stretch>
        </p:blipFill>
        <p:spPr bwMode="auto">
          <a:xfrm>
            <a:off x="1835696" y="3861048"/>
            <a:ext cx="6096000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Hoe zoet was het verleden?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nl-BE" dirty="0" smtClean="0"/>
              <a:t>Suiker, ‘het witte goud’</a:t>
            </a:r>
          </a:p>
          <a:p>
            <a:pPr>
              <a:buNone/>
            </a:pPr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pPr>
              <a:buNone/>
            </a:pPr>
            <a:r>
              <a:rPr lang="nl-BE" dirty="0" smtClean="0"/>
              <a:t> </a:t>
            </a:r>
          </a:p>
          <a:p>
            <a:pPr>
              <a:buNone/>
            </a:pPr>
            <a:r>
              <a:rPr lang="nl-BE" dirty="0" smtClean="0"/>
              <a:t>			</a:t>
            </a:r>
            <a:r>
              <a:rPr lang="nl-BE" sz="1200" dirty="0" smtClean="0"/>
              <a:t>filmpje: vroeger &amp; zo</a:t>
            </a:r>
            <a:endParaRPr lang="nl-BE" dirty="0" smtClean="0"/>
          </a:p>
        </p:txBody>
      </p:sp>
      <p:pic>
        <p:nvPicPr>
          <p:cNvPr id="41986" name="Picture 2" descr="http://blogimages.seniorennet.be/tienen09122010/773765-689761013179483243286530deb9583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420888"/>
            <a:ext cx="4896544" cy="3495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10 000 voor Christus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een gele brij in een boomholte = honing</a:t>
            </a:r>
          </a:p>
          <a:p>
            <a:pPr>
              <a:buNone/>
            </a:pPr>
            <a:r>
              <a:rPr lang="nl-BE" dirty="0" smtClean="0">
                <a:sym typeface="Wingdings" pitchFamily="2" charset="2"/>
              </a:rPr>
              <a:t> geneeskrachtige stof ! </a:t>
            </a:r>
            <a:endParaRPr lang="nl-BE" dirty="0"/>
          </a:p>
        </p:txBody>
      </p:sp>
      <p:pic>
        <p:nvPicPr>
          <p:cNvPr id="43010" name="Picture 2" descr="http://gezondbenjij.nl/wp-content/uploads/2014/02/honin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429000"/>
            <a:ext cx="5819775" cy="290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5000 voor Christus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planten (suikerriet) in stukken snijden en sap uitpersen</a:t>
            </a:r>
          </a:p>
          <a:p>
            <a:pPr>
              <a:buNone/>
            </a:pPr>
            <a:r>
              <a:rPr lang="nl-BE" dirty="0" smtClean="0">
                <a:sym typeface="Wingdings" pitchFamily="2" charset="2"/>
              </a:rPr>
              <a:t> </a:t>
            </a:r>
            <a:r>
              <a:rPr lang="nl-BE" dirty="0" smtClean="0"/>
              <a:t>het sap koken tot er een kleverige brij overblijft = ‘</a:t>
            </a:r>
            <a:r>
              <a:rPr lang="nl-BE" dirty="0" err="1"/>
              <a:t>s</a:t>
            </a:r>
            <a:r>
              <a:rPr lang="nl-BE" dirty="0" err="1" smtClean="0"/>
              <a:t>arkara</a:t>
            </a:r>
            <a:r>
              <a:rPr lang="nl-BE" dirty="0" smtClean="0"/>
              <a:t>’</a:t>
            </a:r>
            <a:endParaRPr lang="nl-BE" dirty="0"/>
          </a:p>
        </p:txBody>
      </p:sp>
      <p:pic>
        <p:nvPicPr>
          <p:cNvPr id="44034" name="Picture 2" descr="http://static2.bigstockphoto.com/thumbs/9/8/2/large2/28944155.jpg"/>
          <p:cNvPicPr>
            <a:picLocks noChangeAspect="1" noChangeArrowheads="1"/>
          </p:cNvPicPr>
          <p:nvPr/>
        </p:nvPicPr>
        <p:blipFill>
          <a:blip r:embed="rId2" cstate="print"/>
          <a:srcRect b="6189"/>
          <a:stretch>
            <a:fillRect/>
          </a:stretch>
        </p:blipFill>
        <p:spPr bwMode="auto">
          <a:xfrm>
            <a:off x="2555776" y="3809999"/>
            <a:ext cx="4286250" cy="2859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700 na Christus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Arabieren leerden Egyptenaren hoe ze </a:t>
            </a:r>
            <a:r>
              <a:rPr lang="nl-BE" dirty="0" err="1" smtClean="0"/>
              <a:t>sarkara</a:t>
            </a:r>
            <a:r>
              <a:rPr lang="nl-BE" dirty="0" smtClean="0"/>
              <a:t> konden maken van suikerriet</a:t>
            </a:r>
          </a:p>
          <a:p>
            <a:r>
              <a:rPr lang="nl-BE" dirty="0" smtClean="0"/>
              <a:t>Egyptenaren zuiverden dit met kalk tot een wit poeder</a:t>
            </a:r>
            <a:endParaRPr lang="nl-BE" dirty="0"/>
          </a:p>
        </p:txBody>
      </p:sp>
      <p:pic>
        <p:nvPicPr>
          <p:cNvPr id="45058" name="Picture 2" descr="http://us.cdn4.123rf.com/168nwm/coprid/coprid1307/coprid130700009/20763518-suiker-in-een-glazen-kom-op-wit-wordt-gea-solee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861048"/>
            <a:ext cx="3096344" cy="2211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www.vriendin.nl/images/article/overview/gezond-en-ongezond_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509121"/>
            <a:ext cx="2952328" cy="192604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Een teveel aan suiker is niet goed !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in de mond door bacteriën omgezet in zuren</a:t>
            </a:r>
          </a:p>
          <a:p>
            <a:pPr>
              <a:buFont typeface="Wingdings"/>
              <a:buChar char="à"/>
            </a:pPr>
            <a:r>
              <a:rPr lang="nl-BE" dirty="0" smtClean="0">
                <a:sym typeface="Wingdings" pitchFamily="2" charset="2"/>
              </a:rPr>
              <a:t>zuren vernietigen je tandglazuur !</a:t>
            </a:r>
          </a:p>
          <a:p>
            <a:pPr>
              <a:buNone/>
            </a:pPr>
            <a:endParaRPr lang="nl-BE" dirty="0" smtClean="0">
              <a:sym typeface="Wingdings" pitchFamily="2" charset="2"/>
            </a:endParaRPr>
          </a:p>
          <a:p>
            <a:pPr>
              <a:buNone/>
            </a:pPr>
            <a:endParaRPr lang="nl-BE" dirty="0" smtClean="0">
              <a:sym typeface="Wingdings" pitchFamily="2" charset="2"/>
            </a:endParaRPr>
          </a:p>
          <a:p>
            <a:r>
              <a:rPr lang="nl-BE" dirty="0">
                <a:sym typeface="Wingdings" pitchFamily="2" charset="2"/>
              </a:rPr>
              <a:t>o</a:t>
            </a:r>
            <a:r>
              <a:rPr lang="nl-BE" dirty="0" smtClean="0">
                <a:sym typeface="Wingdings" pitchFamily="2" charset="2"/>
              </a:rPr>
              <a:t>vertollig suiker wordt als reserve opgeslagen</a:t>
            </a:r>
          </a:p>
          <a:p>
            <a:pPr>
              <a:buFont typeface="Wingdings"/>
              <a:buChar char="à"/>
            </a:pPr>
            <a:r>
              <a:rPr lang="nl-BE" dirty="0" smtClean="0">
                <a:sym typeface="Wingdings" pitchFamily="2" charset="2"/>
              </a:rPr>
              <a:t>dikmakende vetten</a:t>
            </a:r>
          </a:p>
          <a:p>
            <a:pPr>
              <a:buNone/>
            </a:pPr>
            <a:endParaRPr lang="nl-BE" dirty="0">
              <a:sym typeface="Wingdings" pitchFamily="2" charset="2"/>
            </a:endParaRPr>
          </a:p>
          <a:p>
            <a:pPr>
              <a:buNone/>
            </a:pPr>
            <a:r>
              <a:rPr lang="nl-BE" sz="1200" i="1" dirty="0" smtClean="0"/>
              <a:t>  								</a:t>
            </a:r>
          </a:p>
          <a:p>
            <a:pPr>
              <a:buNone/>
            </a:pPr>
            <a:r>
              <a:rPr lang="nl-BE" sz="1200" i="1" dirty="0"/>
              <a:t>	</a:t>
            </a:r>
            <a:r>
              <a:rPr lang="nl-BE" sz="1200" i="1" dirty="0" smtClean="0"/>
              <a:t>							</a:t>
            </a:r>
            <a:r>
              <a:rPr lang="nl-BE" sz="1200" i="1" dirty="0" smtClean="0"/>
              <a:t>filmpje: te veel suiker</a:t>
            </a:r>
            <a:endParaRPr lang="nl-BE" sz="1200" dirty="0" smtClean="0">
              <a:sym typeface="Wingdings" pitchFamily="2" charset="2"/>
            </a:endParaRPr>
          </a:p>
          <a:p>
            <a:pPr>
              <a:buNone/>
            </a:pPr>
            <a:endParaRPr lang="nl-BE" dirty="0"/>
          </a:p>
        </p:txBody>
      </p:sp>
      <p:pic>
        <p:nvPicPr>
          <p:cNvPr id="15362" name="Picture 2" descr="http://thumbs.dreamstime.com/z/cartoon-germs-viruses-bacteria-16657945.jpg"/>
          <p:cNvPicPr>
            <a:picLocks noChangeAspect="1" noChangeArrowheads="1"/>
          </p:cNvPicPr>
          <p:nvPr/>
        </p:nvPicPr>
        <p:blipFill>
          <a:blip r:embed="rId4" cstate="print"/>
          <a:srcRect b="9677"/>
          <a:stretch>
            <a:fillRect/>
          </a:stretch>
        </p:blipFill>
        <p:spPr bwMode="auto">
          <a:xfrm>
            <a:off x="6876256" y="2132856"/>
            <a:ext cx="1713059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1200 na Christus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r</a:t>
            </a:r>
            <a:r>
              <a:rPr lang="nl-BE" dirty="0" smtClean="0"/>
              <a:t>idders net terug van een kruistocht tegen de Moren</a:t>
            </a:r>
          </a:p>
          <a:p>
            <a:pPr>
              <a:buFont typeface="Wingdings"/>
              <a:buChar char="à"/>
            </a:pPr>
            <a:r>
              <a:rPr lang="nl-BE" dirty="0" smtClean="0"/>
              <a:t> hadden een klein doosje met een kristalachtige stof ‘</a:t>
            </a:r>
            <a:r>
              <a:rPr lang="nl-BE" dirty="0" err="1" smtClean="0"/>
              <a:t>sarkara</a:t>
            </a:r>
            <a:r>
              <a:rPr lang="nl-BE" dirty="0" smtClean="0"/>
              <a:t>’ bij</a:t>
            </a:r>
          </a:p>
          <a:p>
            <a:pPr>
              <a:buNone/>
            </a:pPr>
            <a:endParaRPr lang="nl-BE" dirty="0"/>
          </a:p>
        </p:txBody>
      </p:sp>
      <p:pic>
        <p:nvPicPr>
          <p:cNvPr id="46082" name="Picture 2" descr="http://www.stichtinghei.nl/wp-content/uploads/2012/09/015.jpg"/>
          <p:cNvPicPr>
            <a:picLocks noChangeAspect="1" noChangeArrowheads="1"/>
          </p:cNvPicPr>
          <p:nvPr/>
        </p:nvPicPr>
        <p:blipFill>
          <a:blip r:embed="rId2" cstate="print"/>
          <a:srcRect b="14668"/>
          <a:stretch>
            <a:fillRect/>
          </a:stretch>
        </p:blipFill>
        <p:spPr bwMode="auto">
          <a:xfrm>
            <a:off x="2627784" y="3861048"/>
            <a:ext cx="4556808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1806 na Christus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Napoleon oorlog tegen Engeland </a:t>
            </a:r>
            <a:r>
              <a:rPr lang="nl-BE" dirty="0" smtClean="0">
                <a:sym typeface="Wingdings" pitchFamily="2" charset="2"/>
              </a:rPr>
              <a:t> Engelsen blokkeren de havens</a:t>
            </a:r>
          </a:p>
          <a:p>
            <a:pPr>
              <a:buFont typeface="Wingdings"/>
              <a:buChar char="à"/>
            </a:pPr>
            <a:r>
              <a:rPr lang="nl-BE" dirty="0">
                <a:sym typeface="Wingdings" pitchFamily="2" charset="2"/>
              </a:rPr>
              <a:t> </a:t>
            </a:r>
            <a:r>
              <a:rPr lang="nl-BE" dirty="0" smtClean="0">
                <a:sym typeface="Wingdings" pitchFamily="2" charset="2"/>
              </a:rPr>
              <a:t>suiker kan Frankrijk niet meer bereiken</a:t>
            </a:r>
          </a:p>
          <a:p>
            <a:r>
              <a:rPr lang="nl-BE" dirty="0">
                <a:sym typeface="Wingdings" pitchFamily="2" charset="2"/>
              </a:rPr>
              <a:t>v</a:t>
            </a:r>
            <a:r>
              <a:rPr lang="nl-BE" dirty="0" smtClean="0">
                <a:sym typeface="Wingdings" pitchFamily="2" charset="2"/>
              </a:rPr>
              <a:t>ervangmiddel: suikerbiet</a:t>
            </a:r>
          </a:p>
          <a:p>
            <a:pPr>
              <a:buNone/>
            </a:pPr>
            <a:endParaRPr lang="nl-BE" dirty="0"/>
          </a:p>
        </p:txBody>
      </p:sp>
      <p:pic>
        <p:nvPicPr>
          <p:cNvPr id="47106" name="Picture 2" descr="http://knarf.english.upenn.edu/Gifs/napole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077072"/>
            <a:ext cx="3456384" cy="2318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1850 na Christus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Afschaffing slavernij </a:t>
            </a:r>
            <a:r>
              <a:rPr lang="nl-BE" dirty="0" smtClean="0">
                <a:sym typeface="Wingdings" pitchFamily="2" charset="2"/>
              </a:rPr>
              <a:t> suikerriet = onbetaalbaar</a:t>
            </a:r>
          </a:p>
          <a:p>
            <a:r>
              <a:rPr lang="nl-BE" dirty="0" smtClean="0">
                <a:sym typeface="Wingdings" pitchFamily="2" charset="2"/>
              </a:rPr>
              <a:t>Suikerbiet levert nu bijna alle suiker</a:t>
            </a:r>
            <a:endParaRPr lang="nl-BE" dirty="0"/>
          </a:p>
        </p:txBody>
      </p:sp>
      <p:pic>
        <p:nvPicPr>
          <p:cNvPr id="48130" name="Picture 2" descr="http://www.slavernijenjij.nl/wp-content/uploads/2013/06/slavernij_plantage-415x2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284984"/>
            <a:ext cx="4680520" cy="3282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Wist je dat…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nl-BE" sz="2800" dirty="0" smtClean="0"/>
              <a:t>	bieten gekookt worden op 70°C i.p.v. 100°C omdat er minder lucht in de opslagruimte zit?</a:t>
            </a:r>
          </a:p>
          <a:p>
            <a:pPr>
              <a:buNone/>
            </a:pPr>
            <a:endParaRPr lang="nl-BE" sz="2800" dirty="0" smtClean="0"/>
          </a:p>
          <a:p>
            <a:pPr>
              <a:buNone/>
            </a:pPr>
            <a:r>
              <a:rPr lang="nl-BE" sz="2800" dirty="0" smtClean="0"/>
              <a:t>	bieten van buiten naar binnen vervoerd worden door vuil water? In dit water zitten aardedeeltjes die de bieten beter kunnen vasthouden en meenemen naar de fabriek.</a:t>
            </a:r>
          </a:p>
          <a:p>
            <a:pPr>
              <a:buNone/>
            </a:pPr>
            <a:endParaRPr lang="nl-BE" sz="2800" dirty="0" smtClean="0"/>
          </a:p>
          <a:p>
            <a:pPr>
              <a:buNone/>
            </a:pPr>
            <a:r>
              <a:rPr lang="nl-BE" sz="2800" dirty="0"/>
              <a:t>	d</a:t>
            </a:r>
            <a:r>
              <a:rPr lang="nl-BE" sz="2800" dirty="0" smtClean="0"/>
              <a:t>roge deeltjes gips gebruikt worden om het afval van de bieten terug droog te maken en zo als veevoeder te gebruiken ?</a:t>
            </a:r>
          </a:p>
          <a:p>
            <a:endParaRPr lang="nl-BE" sz="2800" dirty="0"/>
          </a:p>
        </p:txBody>
      </p:sp>
      <p:pic>
        <p:nvPicPr>
          <p:cNvPr id="5" name="Picture 2" descr="http://www.surfsleutel.nl/userfiles/image/Eigen%20content%20pagina/eten&amp;drinken/groente/suikerbiet.jpg"/>
          <p:cNvPicPr>
            <a:picLocks noChangeAspect="1" noChangeArrowheads="1"/>
          </p:cNvPicPr>
          <p:nvPr/>
        </p:nvPicPr>
        <p:blipFill>
          <a:blip r:embed="rId2" cstate="print"/>
          <a:srcRect b="38889"/>
          <a:stretch>
            <a:fillRect/>
          </a:stretch>
        </p:blipFill>
        <p:spPr bwMode="auto">
          <a:xfrm rot="5400000">
            <a:off x="183082" y="1625230"/>
            <a:ext cx="856955" cy="576064"/>
          </a:xfrm>
          <a:prstGeom prst="rect">
            <a:avLst/>
          </a:prstGeom>
          <a:noFill/>
        </p:spPr>
      </p:pic>
      <p:pic>
        <p:nvPicPr>
          <p:cNvPr id="6" name="Picture 2" descr="http://www.surfsleutel.nl/userfiles/image/Eigen%20content%20pagina/eten&amp;drinken/groente/suikerbiet.jpg"/>
          <p:cNvPicPr>
            <a:picLocks noChangeAspect="1" noChangeArrowheads="1"/>
          </p:cNvPicPr>
          <p:nvPr/>
        </p:nvPicPr>
        <p:blipFill>
          <a:blip r:embed="rId2" cstate="print"/>
          <a:srcRect b="38889"/>
          <a:stretch>
            <a:fillRect/>
          </a:stretch>
        </p:blipFill>
        <p:spPr bwMode="auto">
          <a:xfrm rot="5400000">
            <a:off x="111074" y="2849366"/>
            <a:ext cx="856955" cy="576064"/>
          </a:xfrm>
          <a:prstGeom prst="rect">
            <a:avLst/>
          </a:prstGeom>
          <a:noFill/>
        </p:spPr>
      </p:pic>
      <p:pic>
        <p:nvPicPr>
          <p:cNvPr id="7" name="Picture 2" descr="http://www.surfsleutel.nl/userfiles/image/Eigen%20content%20pagina/eten&amp;drinken/groente/suikerbiet.jpg"/>
          <p:cNvPicPr>
            <a:picLocks noChangeAspect="1" noChangeArrowheads="1"/>
          </p:cNvPicPr>
          <p:nvPr/>
        </p:nvPicPr>
        <p:blipFill>
          <a:blip r:embed="rId2" cstate="print"/>
          <a:srcRect b="38889"/>
          <a:stretch>
            <a:fillRect/>
          </a:stretch>
        </p:blipFill>
        <p:spPr bwMode="auto">
          <a:xfrm rot="5400000">
            <a:off x="111074" y="4577558"/>
            <a:ext cx="856955" cy="576064"/>
          </a:xfrm>
          <a:prstGeom prst="rect">
            <a:avLst/>
          </a:prstGeom>
          <a:noFill/>
        </p:spPr>
      </p:pic>
      <p:pic>
        <p:nvPicPr>
          <p:cNvPr id="30723" name="Picture 3" descr="C:\Users\Eigenaar\Pictures\6AB Blauwput\2014-2015\suikerfabriek + museum\DSC01508.JPG"/>
          <p:cNvPicPr>
            <a:picLocks noChangeAspect="1" noChangeArrowheads="1"/>
          </p:cNvPicPr>
          <p:nvPr/>
        </p:nvPicPr>
        <p:blipFill>
          <a:blip r:embed="rId3" cstate="print"/>
          <a:srcRect l="61812" t="20600" b="61550"/>
          <a:stretch>
            <a:fillRect/>
          </a:stretch>
        </p:blipFill>
        <p:spPr bwMode="auto">
          <a:xfrm>
            <a:off x="5436096" y="5517232"/>
            <a:ext cx="3491880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Wist je dat…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BE" sz="2800" dirty="0" smtClean="0"/>
              <a:t>	kandijsuiker gemaakt wordt gemaakt m.b.v.    metalen platen tussen de suikerkristallen?</a:t>
            </a:r>
          </a:p>
          <a:p>
            <a:pPr>
              <a:buNone/>
            </a:pPr>
            <a:r>
              <a:rPr lang="nl-BE" sz="2800" dirty="0"/>
              <a:t>	</a:t>
            </a:r>
            <a:r>
              <a:rPr lang="nl-BE" sz="2800" dirty="0" smtClean="0"/>
              <a:t>							</a:t>
            </a:r>
            <a:r>
              <a:rPr lang="nl-BE" sz="1200" dirty="0" smtClean="0"/>
              <a:t>filmpje: kandijsuiker</a:t>
            </a:r>
            <a:endParaRPr lang="nl-BE" sz="2800" dirty="0"/>
          </a:p>
          <a:p>
            <a:pPr>
              <a:buNone/>
            </a:pPr>
            <a:endParaRPr lang="nl-BE" sz="2800" dirty="0" smtClean="0"/>
          </a:p>
          <a:p>
            <a:pPr>
              <a:buNone/>
            </a:pPr>
            <a:r>
              <a:rPr lang="nl-BE" dirty="0" smtClean="0"/>
              <a:t>	</a:t>
            </a:r>
            <a:r>
              <a:rPr lang="nl-BE" sz="2800" dirty="0" smtClean="0"/>
              <a:t>fabrieken die </a:t>
            </a:r>
            <a:r>
              <a:rPr lang="nl-BE" sz="2800" smtClean="0"/>
              <a:t>suikerproducten maken </a:t>
            </a:r>
            <a:r>
              <a:rPr lang="nl-BE" sz="2800" dirty="0" smtClean="0"/>
              <a:t>suiker aankopen in grote zakken van enkele kilo’s suiker ?</a:t>
            </a:r>
          </a:p>
          <a:p>
            <a:pPr>
              <a:buNone/>
            </a:pPr>
            <a:endParaRPr lang="nl-BE" dirty="0" smtClean="0"/>
          </a:p>
        </p:txBody>
      </p:sp>
      <p:pic>
        <p:nvPicPr>
          <p:cNvPr id="40962" name="Picture 2" descr="http://nl.vivat.be/images/Cassonade_49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54870" t="11420" r="13122" b="8642"/>
          <a:stretch>
            <a:fillRect/>
          </a:stretch>
        </p:blipFill>
        <p:spPr bwMode="auto">
          <a:xfrm>
            <a:off x="7236296" y="1340768"/>
            <a:ext cx="820891" cy="1368152"/>
          </a:xfrm>
          <a:prstGeom prst="rect">
            <a:avLst/>
          </a:prstGeom>
          <a:noFill/>
        </p:spPr>
      </p:pic>
      <p:pic>
        <p:nvPicPr>
          <p:cNvPr id="5" name="Picture 2" descr="http://www.surfsleutel.nl/userfiles/image/Eigen%20content%20pagina/eten&amp;drinken/groente/suikerbiet.jpg"/>
          <p:cNvPicPr>
            <a:picLocks noChangeAspect="1" noChangeArrowheads="1"/>
          </p:cNvPicPr>
          <p:nvPr/>
        </p:nvPicPr>
        <p:blipFill>
          <a:blip r:embed="rId4" cstate="print"/>
          <a:srcRect b="38889"/>
          <a:stretch>
            <a:fillRect/>
          </a:stretch>
        </p:blipFill>
        <p:spPr bwMode="auto">
          <a:xfrm rot="5400000">
            <a:off x="111074" y="1697237"/>
            <a:ext cx="856955" cy="576064"/>
          </a:xfrm>
          <a:prstGeom prst="rect">
            <a:avLst/>
          </a:prstGeom>
          <a:noFill/>
        </p:spPr>
      </p:pic>
      <p:pic>
        <p:nvPicPr>
          <p:cNvPr id="6" name="Picture 2" descr="http://www.surfsleutel.nl/userfiles/image/Eigen%20content%20pagina/eten&amp;drinken/groente/suikerbiet.jpg"/>
          <p:cNvPicPr>
            <a:picLocks noChangeAspect="1" noChangeArrowheads="1"/>
          </p:cNvPicPr>
          <p:nvPr/>
        </p:nvPicPr>
        <p:blipFill>
          <a:blip r:embed="rId4" cstate="print"/>
          <a:srcRect b="38889"/>
          <a:stretch>
            <a:fillRect/>
          </a:stretch>
        </p:blipFill>
        <p:spPr bwMode="auto">
          <a:xfrm rot="5400000">
            <a:off x="183082" y="3785470"/>
            <a:ext cx="856955" cy="576064"/>
          </a:xfrm>
          <a:prstGeom prst="rect">
            <a:avLst/>
          </a:prstGeom>
          <a:noFill/>
        </p:spPr>
      </p:pic>
      <p:pic>
        <p:nvPicPr>
          <p:cNvPr id="40963" name="Picture 3" descr="C:\Users\Eigenaar\Pictures\6AB Blauwput\2014-2015\suikerfabriek + museum\DSC015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581128"/>
            <a:ext cx="2555776" cy="1916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 descr="http://www.tiensesuikerraffinaderij.com/~/media/Images/About_us/T-logo_150px.ash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1428750" cy="142875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Ben je klaar voor de suikerfabriek ?!</a:t>
            </a:r>
            <a:endParaRPr lang="nl-BE" dirty="0"/>
          </a:p>
        </p:txBody>
      </p:sp>
      <p:pic>
        <p:nvPicPr>
          <p:cNvPr id="49155" name="Picture 3" descr="C:\Users\Eigenaar\Pictures\6AB Blauwput\2014-2015\suikerfabriek + museum\DSC01541.JPG"/>
          <p:cNvPicPr>
            <a:picLocks noChangeAspect="1" noChangeArrowheads="1"/>
          </p:cNvPicPr>
          <p:nvPr/>
        </p:nvPicPr>
        <p:blipFill>
          <a:blip r:embed="rId3" cstate="print"/>
          <a:srcRect l="11413" r="18500"/>
          <a:stretch>
            <a:fillRect/>
          </a:stretch>
        </p:blipFill>
        <p:spPr bwMode="auto">
          <a:xfrm>
            <a:off x="2483768" y="1628800"/>
            <a:ext cx="4392488" cy="4526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Suikerziekte of diabetes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W</a:t>
            </a:r>
            <a:r>
              <a:rPr lang="nl-BE" dirty="0" smtClean="0"/>
              <a:t>at? Suikers omgezet in brandstof </a:t>
            </a:r>
            <a:r>
              <a:rPr lang="nl-BE" dirty="0" smtClean="0"/>
              <a:t>door cellen </a:t>
            </a:r>
            <a:endParaRPr lang="nl-BE" dirty="0" smtClean="0"/>
          </a:p>
          <a:p>
            <a:pPr>
              <a:buNone/>
            </a:pPr>
            <a:r>
              <a:rPr lang="nl-BE" dirty="0"/>
              <a:t> </a:t>
            </a:r>
            <a:r>
              <a:rPr lang="nl-BE" dirty="0" smtClean="0"/>
              <a:t>   </a:t>
            </a:r>
            <a:r>
              <a:rPr lang="nl-BE" dirty="0" smtClean="0">
                <a:sym typeface="Wingdings" pitchFamily="2" charset="2"/>
              </a:rPr>
              <a:t> sleutel om in de cellen te geraken</a:t>
            </a:r>
            <a:r>
              <a:rPr lang="nl-BE" dirty="0">
                <a:sym typeface="Wingdings" pitchFamily="2" charset="2"/>
              </a:rPr>
              <a:t> </a:t>
            </a:r>
            <a:r>
              <a:rPr lang="nl-BE" dirty="0" smtClean="0">
                <a:sym typeface="Wingdings" pitchFamily="2" charset="2"/>
              </a:rPr>
              <a:t>=</a:t>
            </a:r>
            <a:r>
              <a:rPr lang="nl-BE" dirty="0" smtClean="0"/>
              <a:t> de stof insuline </a:t>
            </a:r>
          </a:p>
          <a:p>
            <a:pPr>
              <a:buNone/>
            </a:pPr>
            <a:r>
              <a:rPr lang="nl-BE" dirty="0"/>
              <a:t> </a:t>
            </a:r>
            <a:r>
              <a:rPr lang="nl-BE" dirty="0" smtClean="0"/>
              <a:t>   </a:t>
            </a:r>
            <a:r>
              <a:rPr lang="nl-BE" dirty="0" smtClean="0">
                <a:sym typeface="Wingdings" pitchFamily="2" charset="2"/>
              </a:rPr>
              <a:t> h</a:t>
            </a:r>
            <a:r>
              <a:rPr lang="nl-BE" dirty="0" smtClean="0"/>
              <a:t>et lichaam maakt deze </a:t>
            </a:r>
          </a:p>
          <a:p>
            <a:pPr>
              <a:buNone/>
            </a:pPr>
            <a:r>
              <a:rPr lang="nl-BE" dirty="0"/>
              <a:t>	</a:t>
            </a:r>
            <a:r>
              <a:rPr lang="nl-BE" dirty="0" smtClean="0"/>
              <a:t>stof niet meer zelf aan</a:t>
            </a:r>
          </a:p>
          <a:p>
            <a:pPr>
              <a:buNone/>
            </a:pPr>
            <a:r>
              <a:rPr lang="nl-BE" dirty="0" smtClean="0"/>
              <a:t>						</a:t>
            </a:r>
            <a:r>
              <a:rPr lang="nl-BE" dirty="0"/>
              <a:t>	</a:t>
            </a:r>
            <a:r>
              <a:rPr lang="nl-BE" dirty="0" smtClean="0"/>
              <a:t>	</a:t>
            </a:r>
            <a:r>
              <a:rPr lang="nl-BE" sz="1200" i="1" dirty="0" smtClean="0"/>
              <a:t>filmpje: diabetes</a:t>
            </a:r>
            <a:endParaRPr lang="nl-BE" dirty="0" smtClean="0"/>
          </a:p>
          <a:p>
            <a:r>
              <a:rPr lang="nl-BE" dirty="0" smtClean="0"/>
              <a:t>Oorzaak? aanleg of een teveel aan suikers</a:t>
            </a:r>
          </a:p>
          <a:p>
            <a:r>
              <a:rPr lang="nl-BE" dirty="0" smtClean="0"/>
              <a:t>Gevolg? Insuline inspuiten en vetarm dieet</a:t>
            </a:r>
            <a:endParaRPr lang="nl-BE" dirty="0" smtClean="0"/>
          </a:p>
          <a:p>
            <a:endParaRPr lang="nl-BE" dirty="0"/>
          </a:p>
        </p:txBody>
      </p:sp>
      <p:pic>
        <p:nvPicPr>
          <p:cNvPr id="4" name="Afbeelding 3" descr="insulinecel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2708920"/>
            <a:ext cx="2381250" cy="1666875"/>
          </a:xfrm>
          <a:prstGeom prst="rect">
            <a:avLst/>
          </a:prstGeom>
        </p:spPr>
      </p:pic>
      <p:pic>
        <p:nvPicPr>
          <p:cNvPr id="16388" name="Picture 4" descr="http://www.gamelayd.nl/img/sugarblog/sugarblog11.jpg"/>
          <p:cNvPicPr>
            <a:picLocks noChangeAspect="1" noChangeArrowheads="1"/>
          </p:cNvPicPr>
          <p:nvPr/>
        </p:nvPicPr>
        <p:blipFill>
          <a:blip r:embed="rId4" cstate="print"/>
          <a:srcRect r="54641"/>
          <a:stretch>
            <a:fillRect/>
          </a:stretch>
        </p:blipFill>
        <p:spPr bwMode="auto">
          <a:xfrm>
            <a:off x="7380312" y="5777880"/>
            <a:ext cx="1592291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Suikervervangende tabletjes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s</a:t>
            </a:r>
            <a:r>
              <a:rPr lang="nl-BE" dirty="0" err="1" smtClean="0"/>
              <a:t>tevia</a:t>
            </a:r>
            <a:r>
              <a:rPr lang="nl-BE" dirty="0" smtClean="0"/>
              <a:t> = honingkruid</a:t>
            </a:r>
          </a:p>
          <a:p>
            <a:endParaRPr lang="nl-BE" dirty="0"/>
          </a:p>
          <a:p>
            <a:pPr>
              <a:buNone/>
            </a:pPr>
            <a:endParaRPr lang="nl-BE" dirty="0" smtClean="0"/>
          </a:p>
          <a:p>
            <a:r>
              <a:rPr lang="nl-BE" dirty="0" err="1" smtClean="0"/>
              <a:t>spartaam</a:t>
            </a:r>
            <a:r>
              <a:rPr lang="nl-BE" dirty="0" smtClean="0"/>
              <a:t> = chemische zoetjes</a:t>
            </a:r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 smtClean="0"/>
          </a:p>
          <a:p>
            <a:r>
              <a:rPr lang="nl-BE" dirty="0"/>
              <a:t>b</a:t>
            </a:r>
            <a:r>
              <a:rPr lang="nl-BE" dirty="0" smtClean="0"/>
              <a:t>ekend zoetjesmerk = </a:t>
            </a:r>
            <a:r>
              <a:rPr lang="nl-BE" dirty="0" err="1" smtClean="0"/>
              <a:t>Canderel</a:t>
            </a:r>
            <a:r>
              <a:rPr lang="nl-BE" dirty="0" smtClean="0"/>
              <a:t>   </a:t>
            </a:r>
            <a:endParaRPr lang="nl-BE" dirty="0"/>
          </a:p>
        </p:txBody>
      </p:sp>
      <p:pic>
        <p:nvPicPr>
          <p:cNvPr id="17410" name="Picture 2" descr="http://c2.plzcdn.com/ZillaIMG/bdf557a09197a63ec040e886a059f455.jpg"/>
          <p:cNvPicPr>
            <a:picLocks noChangeAspect="1" noChangeArrowheads="1"/>
          </p:cNvPicPr>
          <p:nvPr/>
        </p:nvPicPr>
        <p:blipFill>
          <a:blip r:embed="rId2" cstate="print"/>
          <a:srcRect l="3360" t="26880" r="5921" b="26081"/>
          <a:stretch>
            <a:fillRect/>
          </a:stretch>
        </p:blipFill>
        <p:spPr bwMode="auto">
          <a:xfrm>
            <a:off x="4716016" y="1556792"/>
            <a:ext cx="1944216" cy="1008112"/>
          </a:xfrm>
          <a:prstGeom prst="rect">
            <a:avLst/>
          </a:prstGeom>
          <a:noFill/>
        </p:spPr>
      </p:pic>
      <p:pic>
        <p:nvPicPr>
          <p:cNvPr id="17412" name="Picture 4" descr="Structuurformule van asparta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996952"/>
            <a:ext cx="2533650" cy="1504951"/>
          </a:xfrm>
          <a:prstGeom prst="rect">
            <a:avLst/>
          </a:prstGeom>
          <a:noFill/>
        </p:spPr>
      </p:pic>
      <p:pic>
        <p:nvPicPr>
          <p:cNvPr id="8" name="Picture 6" descr="http://www.diashop.de/media/catalog/product/cache/1/image/9df78eab33525d08d6e5fb8d27136e95/2/9/299869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653136"/>
            <a:ext cx="1257003" cy="1257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http://matvett.se/wp-content/uploads/2012/09/cocacola_case0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933056"/>
            <a:ext cx="4762500" cy="3171826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Light-producten</a:t>
            </a:r>
            <a:r>
              <a:rPr lang="nl-BE" dirty="0" smtClean="0"/>
              <a:t> en </a:t>
            </a:r>
            <a:r>
              <a:rPr lang="nl-BE" dirty="0" err="1" smtClean="0"/>
              <a:t>Zero-producten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b</a:t>
            </a:r>
            <a:r>
              <a:rPr lang="nl-BE" dirty="0" smtClean="0"/>
              <a:t>evatten 1/3 minder calorieën, vetten en suikers (zoetstoffen: </a:t>
            </a:r>
            <a:r>
              <a:rPr lang="nl-BE" dirty="0" err="1" smtClean="0"/>
              <a:t>aspartaam</a:t>
            </a:r>
            <a:r>
              <a:rPr lang="nl-BE" dirty="0" smtClean="0"/>
              <a:t>) </a:t>
            </a:r>
          </a:p>
          <a:p>
            <a:r>
              <a:rPr lang="nl-BE" dirty="0" err="1" smtClean="0"/>
              <a:t>Coca-cola</a:t>
            </a:r>
            <a:r>
              <a:rPr lang="nl-BE" dirty="0" smtClean="0"/>
              <a:t> </a:t>
            </a:r>
            <a:r>
              <a:rPr lang="nl-BE" dirty="0" err="1" smtClean="0"/>
              <a:t>light</a:t>
            </a:r>
            <a:r>
              <a:rPr lang="nl-BE" dirty="0" smtClean="0"/>
              <a:t>: vrouwen</a:t>
            </a:r>
          </a:p>
          <a:p>
            <a:r>
              <a:rPr lang="nl-BE" dirty="0" err="1" smtClean="0"/>
              <a:t>Coca-cola</a:t>
            </a:r>
            <a:r>
              <a:rPr lang="nl-BE" dirty="0" smtClean="0"/>
              <a:t> zero: mannen </a:t>
            </a:r>
          </a:p>
          <a:p>
            <a:r>
              <a:rPr lang="nl-BE" dirty="0" smtClean="0"/>
              <a:t>+ andere samenstelling van zoetstoffen</a:t>
            </a:r>
            <a:endParaRPr lang="nl-BE" dirty="0"/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18436" name="AutoShape 4" descr="data:image/jpeg;base64,/9j/4AAQSkZJRgABAQAAAQABAAD/2wCEAAkGBxQTEBIUEhQVFhUVFBUYFBUUFhcUFxQUFBYWFhUUFRcYHSggGBolHRgWITEhJikrLi4uGCAzODMsOCgtLisBCgoKDg0OGxAQGywmHyQvNCwsLi0vLCwuLCwwLyw0NCwsLywsLCwvLi8tLCwsLCwsLCwsLCwsLCwsLi0tLCwsLP/AABEIAKIBNwMBEQACEQEDEQH/xAAcAAABBAMBAAAAAAAAAAAAAAAABAUGBwIDCAH/xABREAACAQMCAgYFBQwHBQcFAAABAgMABBESIQUxBhMiQVFhBzJxgZEUUqGxsyMkJUJyc3SissHR8DM0NWKCksIIY2TD8UNTg4SjtOImRFTS4f/EABoBAQACAwEAAAAAAAAAAAAAAAABBAIDBQb/xAA/EQACAQIDBQUGBAUCBgMAAAAAAQIDEQQhMQUSQVFhE3GBkbEiMqHB0fAjM0LhFBU0UvEGYkNygrLC4hYlkv/aAAwDAQACEQMRAD8AvGgCgCgCgCgCgCgCgCgCgCgCgCgCgCgCgCgCgCgCgCgCgCgCgCgCgCgCgCgCgCgCgCgCgCgCgCgCgCgCgCgCgCgCgCgCgCgCgCgCgCgCgCgCgCgCgCgCgCgCgCgCgCgCgCgCgCgCgCgCgCgCgCgCgCgCgCgCgCgCgG7j3Ezbwlwhc5wFG257z5UBDG6WXDn1ljB7lAz9OTQi452PF8jMkzb93a/dQkauP8TYkCF5D44Z1x9NCGOnRfiPMTSn3ktnHt3oESU3sXzx8cUJE3y8EkB+XgRv7NQNQDGx4yGlETFdRzpxz2Gdx++pA8UAUAUAUAUAUBD+kPSuSKVo44wANusYE5PfpHL45oRcbrbpFK5GuU+4AfsiguOc/FE6skytny1/XQki8PEZjLnXIF1bZkbGPZmhiWBY8QjKDMgJxuTQyNlxfoBkOP8AN/8A2gE8/EygDBgR56SPowR8agDjw29WaJZF5HPmNiQcHvGRUgU0AUAUAUAUAi4xf9RC0gUuRyUcyTQEIk6YXDHmsY8Aoz+tk0IuOFhxgtu8rfrD6BQkQdIeKHlDI5PkXX+FCGKeinESCRLI3+Ji310CJZ8uj+ePjihInN+CxUPv5MP9WRUAwtuNDrViYgljheWrbfcDmPPapA80AUAUAUBVHps6em0WO1tmHyglZJGwG6uMbqu+2piP8oPzgaAr2w9Kc/8A28EEnLLYKHA589Q+gUFrj2npOgZTrs8Af93MfoGV+ioFjXxD0hW8hz8lI2HMoR4jYPjNSRYTx9PI1bJicbc0CA+W+ugsxafSjGq4WBzgbGSQZ+IJJ9+aEmfTXpLcQW8cw0HrGCgAtgBlLA55mhBHfR/6SZIOIo9yR1DgxyBVA6vWRiXPM4IGd+RNCbHTaMCAQQQRkEbgg8iKA9oAoAoAoDTe3SRRvJIwVEUszHkABkmobsrsyjFykox1ZQ/Eendw9zNImkRu3ZidQQqAADOMHJxk78yards7npVsanuKMve4tCi26d49e1jJ8VYqfdgZ+mslX6GuX+nm/dqeaFQ6dQANi1OWGDl9Y92ptvdU9uuRpf8Ap7EcJR839Bpm6TxkkiADPPIDH4lqnt4mH/x7F/7fP9hXw/pokZGYpDjkAwVfgDv76dvEyX+nsVxcfP8AYkfR3jh4hLJHGqw6U1EsS5YZC7AYHfWUKik7FbHbLqYSCnOSd3bIhfSHi86zzRahiOV0Bx8xiobBOBnGeVapVZXaLuH2PTlCNSTbuk+WpaPos6SC5tRCxHXQABhy1x/iSDxPcfPfvFbKc95FDaODeHqXXuvT6E3rac4KAKAKAKAiHT/jfVx9RG2JGw7sMExxq3P8piNI8tR7qAi3CbyWQfdeqbzdN8eZzj6KMJXyJA3DnK4MMZH92SRPoGBUCyGnj0b43t4+WPXHLz3GffU3DRHre6fXtEinllSi7eGc0IsTLh0crR4EanzeUtz33wCfpqCbCTiHDrggszquOWkMfpJzS4aI7we/ktLtZmOpFJEigblG2Zl7yw5+4jvqSC5oJldVdCGVgGVhuCpGQR5UJNlAFAarmXQjtjOlSceOBnFAcY8Y4m9xcSzynU8rl29rdw8gMADwAoB76OcCLlHc4BzgbZIAw3u7Y+NaK092LL+AouVWLemjXR5P1EnGOj7xEEHWCcd+R5mtyfEp9m97dWuggFthwjDSy8+ZJByTt7Mbj28t6jeVrmXYzVR05KzWvgaZU5N3ZA5gZx4439/11kajDTnkM+eTuOR38P40Ba9wFu+j0L82i0Bs8wYj1R/VIPvoStSqLy30Nj4UIZ0p6BeMSXHCQsm/yeVoUJ74wqOgPs16fYBQFj0AUAUAUBWfpt4k6xW8C7LKzu/n1WjSvsy+faorRXeiO3sSkpVJVH+nTxKqsrUyOFX/AKVVk7Hp01FXY9DotK20XafnjIXluTkkAYqItydrGP8AF0oq9TJB0w4WYmgl06PlEQZ0xp0TodE647u2M47tWO6s5K1uv2zDZ9ZTU6d77jsnzi84vy9BmWykMRlCMY1bSzgZCsQCA3hzHOo6lx1IKfZ39pq9ugT2pVInOcSBiOywHZYqcEjDe7l30EZqU5R5W+K+BJ/RrMYr+Fj6smYj/j9X9cJU052qI5u2KaqYaUVqs/L9rmr0mWfV8Tn8JNEg/wASjP6was6itNmWyZKrgo81dfH6WGzohxJ7e+t5E59YqMPnJIwVlPxz7QKiLtJM14+iqlGUXwV/I6Rq6eKCgCgCgCgKRvrl55i75zIxkb2HZE9iqAKkEu4VwxVjHWBjrVtlGcLsCzeWWHLPPwBrXOSWRuowk3vJ6Nef2iT8FBe1gY7kxJqPi2kZPxqKUnKCb5E4qKhWnFaJsgvTO+jmQtFICoJU47mXYgjuNZRmmroiph6lOahNWbtbrfkVzZoet9Y8/E1maWrZF19Dx9xxz5VAHyWEHIPfUArzpXw4oSy8qyIHz0VXrNBNE3qxSAx+SyAsU9zBj/iFQSTmgCgNF8PuUn5DfsmgOKYzvjxx+74UBYfA8hF3Gfxc4yVxuo+k1VrrLo8n9+p2NnTTklb2oveXXKzXfxXUUX269vGnK5PIrv58hWbb3XHjbLqaKcYdrGpnZSV+ad+PT/AwXRVmMcuElBykoHradhoY7478GtUbpXjmuR2sRKFepGFf2Ki92SyT6r6N9zG/inCyqayFydn0jIO+BIngTtkDvO21baVVN7pz9pbOnTh2zSve0radJJcL6Nc+ghsrfUxGSPMZ3I8c+6t5xUi0OiMCxcKv0BLDqi+GOQCUZTjAGPVFQTYq/jUmSOXuFEQy+f8AZwH4Ln/TH+xgqSC1qAKAKAKAqj05+tY+y4/5FVq+qPRbA/4nh8yE9GF7TEHBqnUZ3a+hNOFThJPug1RsrJIMb6HGliPMc/dUU52eehzq9OU4exqs13o86bWEfye0t5H0NH1nUzNvFIJCrKzP+Kp5H5pxnberM8ko/HgzHZtWo6tStFXTtvR4q18kua4c11yDoG8tvaXSiLrXScfKbZsa+oMeNcYx2jnOxyCBtz3mnJpOy714EbVhTr16ct7di4+zLhvX0fL5PUWWHArS7BNi69U7A3FnLkaCdjJFzaKQDOCMqcY5bVkoxl7nijRWxOJwrSxKe8vdmuPR8JLnfNa6jLe8ANrK0WskocqwABI5o3keXvqnOLhNov0cUsTBVLa6r1MvTA4a6t2AGTbKc+ILuR+/41dqZu/Qn/TsLUJp/wB3yRCuCf1u2/SIftFrVxRaxv5c+5+h03V48CFAFAFAFAU7w8ZdQfmj6zUgmvFomWBJQTpVHSUKBq6mVQHdPFl0q3sBqvXWW94Puf0L2BacnTfGzXLeWifR3t5C/hMpSCJNSOGiUQyrsjOEHZOeWSCR5bcxvNN7sUumRGIip1ZSs1m7rilf7T89HlT13YkBpISRIOzdQNgESrs5AG2knJHhuB4DRTjK29HXij0OKrUZ2o4pey86c1y4Z81o+fHmN3C3VplHLJxgjkfCt1Oqr2OdjdmVFSdVtNx4r9Ueb6rnxXcXP0SjwuPKt5wiQToACfAEigK86WXbMhBPw2qSBV6Ijlbv85GP1TUElhUAUBquh2H/ACW+qgOJkXJz4Yz8QKAsfg+0CnvPLy/nFVZXnV3eCWfidilu0cE6n6pPLpbj6mfEm1I2kjXjdWJIYAYx5DG23KsXvU3Z5x4dCxQjDGPehZVOKeklx8/h5MjLzKv3GcExnBjZvWXG2CRywTz8MdxrKzftQ1N0qkKaWGxsXufpb1j0fO2l101TM+JwYtyBNnBBBYghlJGB577jHh5VFOV6l7G3aNFU8BaNRtXVr2zXLrbVPwGrhROvJOcgn4cs1bPKosHg13izvVzztJD70wfqJqDJlY375aiMWdCf7OP9lT/psn2NvUkFq0AUAUAUBVPpzG9j/wCY/wCRVevwPQ7B/wCJ4fMhPRc9pqpVTv1/dJ90asOuuUU+qvbbzC4295wPjU0Ib80jkY6t2VFtavJGjiXSS1M8trcJqs3Y6G5tC/e6Y3CE5OByz4HFblUi24v3fQyo4DEqlHEUnaqlmv7lyfX178zavR+5gMclpIJtC/elwuDqi5/JLgA9pD+K3IEY7II059nKOcfB/Jmt43D1rwrx3bv248n/AHx5NfqXFc877+B3djf3EcpD2l6jAsqN1ZkK7sNxhwdwRgNjIORUxcJtPRmGKpYzBUXTyqUmsrq9vp04CLjhj+UyGJ+sQnIbUX3IGQGJ3AO30d1U6tu0dmWcJv8AYxU1Z91vgMHpFk1PZn/g0HvV5FP1VZvdLuOjsaO7Gqv97+KRG+AD78tf0mD7VKhaoxxz/Cn3P0OmavHgwoAoAoAoCneG/wBIPLI+DtUgmNxrmvLSFCVWJeukI8MlQPfuvsc1Vq3lVjFcM2dPDbtLC1Kkldy9lev7+Bq4ravYa2RDLZvvJED2oDz1xn8UZ3B7sd3OsJxdHTOL4cu430JxxllJ7tVaPhLo/vP4EH6QGO5YzwSjrlA1OBp65D6rSL+K+2DtzHLBWskt/wBqLz9Sy6ksJHscVC9KXDXdfGz4riuNnrdMj/C5GNymqMZzhjjl4NnuxRSbqK6++ZuxFClTwM+yqvdecc/OPW/Lg/G90dFe72VaPKj5et2X/Jb6qElX9I5cjFSQO/od/o7w/wC+UfBB/GoJLDoAoDCb1W9h+qgOJEGCPbj6eVAWHwnPUR7jkcDx3qvvKM5eB1HSlUw9OzXGy55+XhxtkNPHWLSRop0kuBqOeySfW25Yra2rXKlGnOVWMI5SvZcLMxiuFOtZCkwTmVUk7HG6ED25FV3Fxd45HpaGLjiaUoYhKoo8laXBaP1T4CPiDW/UARsCc5QbkpvhgRzAwCd/bvWcO037yKGMns/+FcKLu07x142vrounPPU29D+j1zdyP8mgeUL6zjCKCeQ1MQAT4ZJqwcFD/dWs1q00E8bRu1tcDS2N1MEhUggkMMrzBPKoJZXLtk5qTE6Q/wBnVMcJkPjdyH/04R+6gLRoAoAoAoCrfTkvZsj/AHph8RH/AArRX4Hf2C/an3IgfRr1mqjVPQ1tCwejrt98KmAWt37ROAu67k922ayo39pLkcfGqPsOWm8suZXvSK0kjl7a4DDsMCGVwOZR1JVh7DSMXFZnosFVp1Iey9Nea7080PnQ3iU9rC063KRw9b1fVyrJIjyadZ2jUlNj6w5+eK2Qk45p5HP2lQo4iqqTptzte6aTSvbi1fuJhxW+4dqhlvLbQ7hJFuIQzRs/rACSLDMdgdxnBFbpSp5OS8V+xxcPRx27Knh6l0rpxdr27ndLlkxo4texTTPLACEcgjI05OO02O7J3qjVkpTbiX8NSqUqShV1X3YjnTJspanwSVfhIW/11ui7pHT2arOouqfwt8hl6NjN7aD/AImD7Ra2R95GjH/lT7n6HS9XTwgUAUAUAUBTnDv6U+TOPhI1SCd2NyI7lj1bNqgi1FcEqFaTkvNvWGQN+WxrQ3u1HlwXzLsYOeGirpe09eqXHhpxyJA1ypiMg7S6S3Z31ADO3jWy6tcq7kt/deTvYpXpTw5AVuIUNv1oVhpZXiIcZ5r6pxgkY01WcdJRyv5HpqGLbUsPXtUUb5Wallyvr0z3hn4Us3XpnGAe0RjBFZxVTeTZVrz2csNONK93mk75Px065/IuLouwGMnGdh5nwqwcAeeJthT7CPiCKAqjjD5JqSCSehwfcbv9IH2afxqCSwqAKA8cbH2UBxRNkO692s93zSd/roCccKcGAd+nn4gHcN9fxqtK6qd+n0OtStUwuekXnzs81Jdzv4NjP0hk1FcOuvfcPjIQAqSO48xg+FbIcVbIr17RUZqSck9U9UtG+KfDPPIIsTrhSI5g2plC+uVGzZG5HP47+Navy3nmjstrH07QfZ1Fm1pvPnz69OT1EvE7BzGZXVQ4OGC7BgcAOAO//rWcKi3t1aFTG7Nqww3bVI2knZ2zuv7stH66lq3XEbmx4LwleHqVSaPXPMiB2ErKrhdwQCzM25H/AGeK3nERr9I00jWvCGuRi6dZBICuhtEgVO0o9U9oEjuJNAUexoQdL/7Pq44OPO4lP7A/dQFlUAUAUAUBWPpxH3K0P+8k+lR/CtFfRHd2F+ZPuK96OHtN7qo1T0lXQnnRqb7sY9WkyoURvmyAh4z59pQMd+amg/atzOTjofh79r7ru1zWj+DGeK0zPJEAoR5NN1aO6o0D8jPblyAyj1gRvjYgjetiWdvNcu4tyq2pKpxS9iaV1Jf2yto3o75XzWeQ39EuMLbTSxTItxbO2JF09YvYJCzKp2/iD5CphJReea4/Us7QwssRTjUpvcqLTO2v6WyYjotJLP8AKbS5juLadh10cp7JTYaMKMZUbDZWXArb2bb3ou6Zxf5hCnS7CvTcKkPda1vzz58dUxBxThQtZmhU5VcFCeelhkA+Y5e6qVWG5NotYfEvEU1UevHvIt0pPYj8nl+lYj/Gs6en30OtgPel3L/yG/omM8Qs/wBIi/bFb4e8intH8mfczpOrp4YKAKAKAKApuw/p5PKWUfCZ6kE0nbRPA2rSJVCK53CToSYww71YPIpHs9orVfZmnzy8ToYZb9CStfdztzi9fJpMeeHM/XODGyBl1SA4KCUEDMbfjBwSTy9XJAJNZwvvaf5/c01VHs095NrTnbquFvnk2kVV0rszazO0f3W2JbSobV8nJ9YKM4A5/HG3fqt2crrNeh2acoY+j2M3uVedrb9tLvX988+DHwm9Xr0UcmOOXI93xrONRbyS0fwNGI2ZXVCVSrbejxv7y69VzebWpOhwh7rq5bK66q4gOAwYPEcbtHPHyP1jOa3nDFfB+JXrzXK3tssBjWEO6PqjmmJIEkQO4Vk0jfPqgcwRQEY4n31JBKvQ4Pve6/Sj9lFUElgUAUAUBxRe7Tyj/eP+0c/RmgJRwa+06S264CsP7orTVp78bcS9g8T2FTe4PJrp9/QQ8ZtuqlWUZdMqQR3b5OfEHuNY06m+nF5MuV8HLCVIYmn7VO6fz8uT+ZldqyqZUbrISS2lmYlNW2x5jHLIwe4jaoi03utWZvxNOrGP8RTn2lN556ru4prmndcRvv7hzGpEhaNtiDjKsN9LnG57we8VshGKemZUxmJr1KKam3Tbtna6a4N8ej4lqcF4/ecH4XYv1kNxb3IJjVlYfJyyh+r6wNvuXGkjmDvW05SVyI8b4zNeXMM05zmaFVCjTGqiRcKg8Bk95O+9QS9CBuuCQeYOD7qkxOnPQGPwNH5zTftYoCxaAKAKAKArT04D73tfzzfsH+FaK+iO3sP82Xd8yt+AHtH3VSqnp6mg+XU5Vcg4I3BHMEbgjzrStTVCKk7Mf5bOPjVqJY9KX0SgSryEoHInyPce47HbBq+4qqr/AKl8TnRq1NkV+zld0ZZrp98Vx1G3ohCxS44e8r2dz1qyRuCULMqlTE+CCRgggZ3zkeeEFe8L2Za2jKKlDGRiqlO1mtbK+q9H5MLqSe2uTBdyGKVwui8gYoTnZTNpx10ediWGpd9zyo96MrS15/XmvQinGjXo9th470VrCWf/AOdd18csmZpHKpZZyxlViJCxLEsO/UeY5YPhiqk77zvqTvU5JOl7r0tkM/SNfuJPhMv60bf/AK1tp6eJcwb/ABLf7X8H+43dDR+EbL9Ij+ut8PeRV2l+RU7jpCrp4cKAKAKAKApqy/rU/lPP9s9SCxJuGrc2rRNtkAq3zXG6t/PdmtdWmpx3SxhcQ6FVVF49UN3R3pDrL2V4dFwoKAk460Yxsfn438xuK0UarfsT1OhjMFuJYnD5wefd+3poyB8TmEZFrPEEmiGhJUUKJUUdhgR4gctxn4VMGk9ySs+ZZxVKc4PFUJb1N5yi87Pjl055NLTmNfCYl64ZUahuDjn4kedbYxipWazKFbEVp0Lxm3DRpu9nyvq0+Hk9B145EYYcXEMk1kzIJnhJDx2/WB2jmCkMVQ9pHHdlTjOTsOaL47Joo4pLe/N5bTTW8dvrwzRRRNJPIjyDdiArAA4I5YFAJOMDDOPAkfA1JBLvRCuLW5/Sj9jDUEk7oAoAoDiriu1zN5SyftnegHCKTCZz4j+RUGXAUNxdY5dOCYiMlGG8bH1hjvXy89qr9k5K/H1PQUto0sLU3FF9nJZp6xfFK/DjbrkK4LBWBe3cqO/ADx5YHZlOwOM7Hw8qwdRrKaLywFCqnPB1d1S1SzT/AOl+j8hLdWYhtnBIJYjGBpyQcjHnzrONRzmrcCviMBDA4GpGcruVrcM0+C879C2fRp0qmksoraz4aJBAirLK8qQwmXAJbOg6mOx7zvvVk8uRbp/0ouL35E89sYEVw0J7f3RWaPLAsACNl5D8aoJsVvx6LTdXC/NnlHwdhUkHSXoHH4Fh/OTfaGgLCoAoAoAoCt/TePvW2/Pn7N60V9EdrYn50u75oq/gzYY1SqHqZrIcOJTdg1riszKhH2jd0Ruo4hcSmRop40DW7j1WYBy0MncQ+BsfDarKaWd7PgYbRpzquFPdUoN2kuKWXtLjkTa06QcP4oix3yLFOBgMTpH/AIcnd+S301u3oVMp6nDqYLG7Nk54ZuUPPzXzXwFt16ORL1YkvZpIUOVWTDsAcZCyE9kEDwxtT+Hvk5Oxohtx07uFKKk+Kul5DZ0lu45Lp2iIKgKuobhigwSD3+GfKqeIknUdi3gac6dBKerz8yMccjzbTn5s1ufilwP4VNJez4/U62GlatFc4y9YjX0JH4Ss/wA+lb4e8ivtP+nqdx0bV08OFAFAFAFAUzaf1y68rmf7V6kFocFbsL7KgEc4l0Ta9SVpJEMqSyfJ503zFnKxS45lG1L4jT7c1ZUe0Tu8+D+p26O0lhJRUIvdaW9F8+a71Z8mV9x2+uofuN7Hr0nCO+525FZPxvfv41hvyj7M1f75nUjg8NifxcHUcG9UvnH7Q18NuDJcRaRsGye/bGD/AD51sU3OastCrU2fDBYSq6kruSsuGd8revQsu6nmS1zbypDKZIlSSUZjBaRRok/ut6n+IVaPNEYhuoIrsJcWnyG8Zj1iofvW4zFMqywn1QxLYxz3I3OagG3pCMSyj++311IJf6J1xaT/AKSfsYKgE2oAoAoDi3jkf31ceU0v0OaAxD9nHkfaRy/dUB6D7crHIQGwrkAwy5GGGxAI7z5fxxVWLlFZacUeuxUKGInBTe7KycJ6qS4X4XXFeXISXFi8QZ8FBuHCEhQSPXTHceWNsHyrZCpGWTOXjMBWoLt4rda962n/ADR6Pl+l9NG4I7ozuWwgG7HfLE6Qudz47VtyTsjnWqVoyqTbajxeeb0X3wTOjOg6TR2vA1tl+9Xgla7KgH7sYtSh+8AyGT3qoPdWRWIR09t2hsOB2s2064LrnJQNIgVDj2lf8JoS+JWfTKPTxG8H/EzH3M7EfXQg6L9BY/Alv+XP9q9AT+gCgCgCgK49Nw+9Lb9I/wCVJWivojs7F/Ol3fNFT2D4aqk1kettdG6+nzgVjCPE30YWzJb6OHQQ32uH5QumEvAACxjBfVIgPrFcjbb21vp2zurnJ2ypOpR3ZbjztLhfLJ944jopBJG0lkRc2rnLxjAubdvnRE7nA5xtzAHM4Ins01eOa+K++RVe0q1OajiPYqLR/pkuTX/ktHyWRDuP8Nns5mtnZsbFQpbTIjeqwXz5Y8QRWuUXHJnbwlehiqarxSvx0un3kjgsTAoib10C9Z5OQGKj2ZA9oNV6itKxznWVZuotHp3c/HXuMOIRZsL8+Elp9cg/fW2l7j70TSlbFUV0n8voMHQUfhOz/PD6jW6HvIjaf9PU7vmdF1dPEBQBQBQBQFM2/wDXrz9Jm+0apBZfAG7IqCCF2RuIJbqS2PWlZpfllk3PDuzLLD36WQqe8/lbAUY70W3Hnmj1FTsK0KcK3s3ityouiV1Luf2ho4lx6KUBFYsrA6Fk/pIyuMxSZ9bH4rd4yDuMnfTqxll99xRxmzq9KLq2s46taNP9UeX+5cNVk7Jn4aQJAAOZ2A+JP8+Vbso5I5iVSqnOTbUVq8+5eL+b4Eum4rD1DrNCZ7JoWFy8R6wxkuigFF7WAGL6huAmRyqTSN1pwdJoblGvhxCEwxG1WTSSsSSMwEjjtawwKEkAgNnvwAE/GYXTsSEs6qgckgktoXJYjYt4kbZzUgnHouXFpL5zn7KGoBMaAKAKA4z6R7Xl0D/+RP8AaN8KAQauYyD2dtu84JoCQoipEY5n1R6go2wY3O/j6u+Qfoqq25Pejk/U9RGnChS7DENSp3tfRwbV+uT1T+FmKbiNlt5BqEihdi3MoR2twdz4GsIuLmna31LmIw+IpYGpFT3lbJvXd5X7tH+1kNzaEWUeBnBDt37EMM48gR8K2xn+K79xzK+FcdlQcFx3peKfpl4E96Pw8Z4dYQz2bCe0mRZWjEfWGAybtiP1gPNcjmSBVg88aukVg0h4ReSzPLNfToX1aQqBJY8LGANgATQlkF9IS44nd/nM/FQf30IOhfQePwHa/lT/AG8lATygCgCgCgK79Nw+8rf9JH2UtaK+iOxsX8993zRTimqx7GB7mhaiSfoPZTmUzwSxxGJo1Bk1aXaYkLG2kHstggk95HfWUU73Rzdq1qKgqVWLlvXeVrpLir8V95E7tOHx3Fw8lpJ8iv4j98QbNG57yVBAdD84eOSM71sUVKV45S4nn6ladGioV49pRfuy0a7nwa5PzsY8b4c8nH7MTMrx6DIigAaOrDtg+PbAOfA+VTNN1Un9/bMsLXhDZVXs1Z3s+t7fIbekFs0d5cBsdqQuu4PZfcZ8O8e6qWIi1UZawdRVMPBrgreKE9xHnhHEW/3sA/ysh/1Vtor8J95sUrY+iukvin9CL+j8fhSz/O/UjVsh76Nu1P6ap3fNHRFXTxIUAUAUAUBTaD8IXn6RL+2aAsTo6dhUkEa4g0l1cCa2Uw3SCTqnB1R3EcUjRvDMdICSAjOk5GGG/IilK85Xjk/Xoz0VLcw9Ls6z3qbtdaOLaupRzzXXLTTnBON8SSa6VpIDFNkrMAcAyAjS+nmDnOQfLc1EZJzTas+J0Z4WtRwVSNOpvQteN+XFX7tPQTcNnAvACcbaR7Tg1u3vxc+45bwrWylKKzb3n3Zr4ZEqtWmsWEgR5LcbpLGC8lrk5aGZBvLanJ3GSndyFbzgiro7fcNmlnl4eqK9xDHJMqgq0T6tLRsPVGSQezsSGO+RQGnpsMXMv+H9haIMl/o1XFm3nKfs46AllAFAFAcbdKP69ejP/wB1OMeP3Vjj2cqAb2Rurzg6dZ7jjO3fyqLq9jPs57m/uvd0vbLzH6wXrotLqBJhQrOPWjU59oHIE71olLs3daHdpUP4+kozyqQWV/1R4fS5rjsZjA8chICZKHUMEc2BOdxgAjP78UU4bya4mEsBio4epGrdbius8muKyenFcjDidxm3t0BGGXtY23TCgcvby57VNOP4kmY43FSeCoU46NZ9bWXlcsKf0lm0seELZSpI8cJW6gZSVPZj0hjgYIIfdT4863nEFd30vh4pecJEUbRvDJcNLGR2R9zDB1YDDAsPAHPMUBW/pI/tS6/KT7NKBHQnoSH4DtPbP/7iWgJzQBQBQBQFeem3+owfpS/YzVor6I6+xfz33fNFNCq57KmZKKhlpOw/dEuOLbSsJV128y6J055TuYea8/jSM1HXQpbQwbxFNOm7Ti7xfXl4kn4l0GuYpEuuHSdchIeMhgJAG3GS20ikH3g7itjpSWcMzlUdsUKsHh8ZHdejyy+Gj+7i20sXtuN2LyZX5RESyFtfVSNG4aJSSeyHxj24qUnGpG/E0TrRr7NqwjnuPW1rq6s31tqROPixklmkY9p5GY58zsPcMD3VTq3crnXeGVOnCC0SSJTj/wCnrp/+8kLf5ZI0/wBJq3SVqJxpy/8AtYR5K3wb+ZEfR2Pwpaflt9m9RD30Xdqf0s/D1R0LV08UFAFAFAFAU4f7Rvf0iT9qgJ50eukDrGXXrCuoJqGoqO8LzIqHJXtxM1Snub9nu6X4X7xp4zfnh9y9xAVltpZMXUSsCYp8buMeqWA3BxuPMYrTl2ct5Zp69528NRWOpKjUynFew3xjy624W4dxF+lPHLaaVJIWBaQ6XUqQw27LNkbMDgZB3B78DGXawck1xI/l2LhQqQqKyirp3y6ruaz6NdWR/g8P3y7EcsY8sjc/RWUY/iNmvE4l/wAvo04vW9/B/uW10eOAK3nFNtzZxpIdCqDLKrNhQCSNOckDJ5E797GoJIZ04/rMnsT9haIMmPo7H3n/AOIf2UoCUUAUBjmgOOul39oXo8Lq5G351858sZoDyEstup2K7pINjhXwysPA7/VWlpb9n3nZhWnHA3hms4ST65p+fxF63B6tp0Z2BABQHZDyc55rt4eNa7Le3H5l6pUnKg8XBuSkkpRztF5Xet1plbo9DTc3sjx9l2aNsgnQC4IGdL6fjn3881nCEVLTMoYjG4idD2Z3g8nkrro3158Vl0GyRtUCcuwzD2iTtD6Q1bFlN9SnJueFi7+7Jrwkrr4qQmB2x3Z2HL+TvWZTJ/6HbMteTSHlFFjx7UjDG/sVqAjnpFOeKXX5YHwRRQHQvoVP4Ds//Mf+5moCcg0B7QBQHhNAV76a/wCoQ/pSfZTVpraHX2L+e+75opoVWPZUyUej7UbmVI20TSW0qwMDgiUaXXB7shWHsJqYXvZciptXdVGMpq8VJOS6Zr5j9wPi/wAqubmNALK4nSMBk2BnhZi6sMArrzuviveecxe82tG/UpYrC/w9GnOX4sIN5P8Atklby59eApv+Oy21yLdpXglSNVFwUAgmbJYtJDjSIySQJFGR357pc3F2vb75fM00cFTr0XXUVOLbe7f2orpLW9s915ciKcX4vdC/SS7JM0EiHGAAAjBwFC7YPPPfmtcpSveWqOzhsNhnhHDD+7JP4q2fX0G/j0Bhu7hBsBK+nzQklD71INQ0rtM34Waq4eEnyXnx+JZXH7bqejioRg9VCWH96SRHbPvY1aatSSPJYep2u1XLhd+STXyIL6OP7VtPy3+yetMPfR19q/0s/D1R0EDV08UZUAUAUBiTQFPSf2le/n3/AI0BIeH26PeRxykjUscsDKdJ622Zta578q428M1pkk52fevA6dGc44RzhwbjL/lklb4rzsYsipdrZTKkRErywXQwHkjdzIsQypBbUdJ1bHTyyRWmyUtx5cmXbuVB4mm3LJKUOCaVr63tbNW0vrZMYukHB4YpmBiRJR2gU1LG45a0TOFI717sjxBrdGEVLNZlavjsTOh7M24PJ3tddG9WnwfH4DFwv+n9o/ZP/wAq2aT7yi25YZL+2X/cv/VlpcA9UVmVRYy5mXyBP0Y/fUEogvTg/fMvsT9haIMmnQHazH5bfUooCSg0B4TQGtmoDkXp3atHxO/Dd11KfAkSOXGPEYI+NAJODXCh2R86HGG2zhs7Z3279/4VqqxbV1qjqbLxMac3SqK8J5P6/ffwFrJLZuxXdMY3AIIYEYJHJsHn7awW7Wj1NtSNXZtV7vtU2/B24Pk0bpeJW7RSBFwz92MbkbEldsAnPlWKpVFJXehaq7RwUsPOMY2lJaWWvB36c+PJMareIhbhcjZFYEDIyjDGCdxsTW6eTRysLBzo1orglLya+TYick/A+zHP+SfjWwolz+iLh3V2LS4wZ5CRn5idhRnwzrPvoCqemUuviF23/ESgexXKj6qA6V9E9uY+DWKnmYi/ulkeQfQwoCYqaAyFABoDAmgIL6YIy3Dsj8SeJj7Dqj+txWqt7p09kytiUuaf1+RSoqqe0psUcPvGhlSWM4dGDKfNTnfy8qjqjfUpxq03CWjVix+PcCXiMK8QsNpTjroVOG6xcZK+Dj9YYPPntnDfW/HxR53CYyWAqPB4r3f0vp9PTTu0cL6exugg4pbiXQcCQorMCNjrRuTeY38qiNVNWmrmyvsWpCXa4Ge7fhe3k1w7/MZfSJx63u542t1ICR6SxGnVvlQB4D99Y1JKTui9sfB1sLSlGq9Xe2tv8mXEeDma+sIyDm4t7Rn8caArn/LGTUON5Jc7ffwMKWKVLC1pL9Epped18WTz0sygcNYfOkiAHsbV/pqzX9081sVXxafJMrv0ZQluKW5H4gkY+Q6tl+thWmn76O5taSWFnfjZfEvpWq4eNNgNAZUBiTQGtmqAVJdoV4reg98oYeYdFYH6akEg4lwp57YNCSJ4WEsJXnqXmo9o7jtkDNaq0HKN1qtDobMxMaNXdqe5Jbsu7n4CmzubbjNr1cw0ToNwNmRuRdM80PeD7D3GtUXGvGz1LdSnX2VX36ecH5Ncn16+KINxzo/dwyp1s/WpGToYsxIU8xpbcZ5czUxpVE1noWqu08DPDzjGnuyks0kteDuuWug3Wj4lj85MfFW/eBW6eTj3nFw0N+nVXKN/KS+TZa/APVFbCmOaL2mPuqDJFcdMXzcTe0D4KB+6hBO+hSlbNM95c/rEfuoCQKaAGoDRIagkq30o+jn5c/ym2ZUnAAdW2WYLspz+K4G2TsQByxQWKQ4vwO6tSVuIZIwSNyuVPds47Le41JA4cM4qugJOAVyAGOCDj8Vhnly7VVqlF33oHocBtaPZ/wAPis1onr593P8AyKLngKStqRlAbfYFlGr8nB2z51isRJZSRYlsOhVW9Sm0vBp92a+LNd3AlvAVBBZxjuBI3Jzg5AwT39/OpjJ1Jp8EYYmjS2dhZ007znlyy6Ll1GSztWlkWKP1pHCBdyNTdkHyxnn5VaPMnR1lbpbwRxr6kSKo9igb+086kgq/ob6NJ72YXF4Oqgd2dlz91kyxOkD8QHfc7+A8IuSjoO1UKqqoAVQAoGwAAwAB4YqCRYhoQbRUg8agNbmgG3itok0UkUgykilWHkfA9x7wfKsWrqzM6c3CSlHVFMcf6DXFuxMYM0fcyDLgf30559mR7KrSptHq8JtejNJTe6+unn9SLsMEg7EcwdiPaDWs7tOrFq6Y99Fek0tjLrj3VsCSMnsuB9TeB+vlUxk4u6NGOwNLGU92eq0fL9uhZenhfFwGJ6ufG+CI5h8ezIPPB91bvw6nR/fmeavtDZjss4ecfqvgJ09F1rE3WTTuYl3IbTGMDfDv4ezFOwXF5GyX+osRUW5CC3nyu/Jf5FHRyZLviVxeJjqYUW3tzyDEbswHdsTjycUh7VRy4LJFfG72GwcMNL3pPfl8l98UJPSir3CW9vANbtKWIBAACoRlidgO19FZVU3ZI1bJr06E5VKjtlZef7C3oH0UFmrO5DTOAGI9VF56Fzud9ye/A8KU4buuphtDHvEtJZRXx6smsZrac03rUkGdAYNQCeQ1BJGOkHAVllWZTplC6T4Oo3APmMnB8/guLDhwAFSA2xqSBj6XdDHaU3Vi2ibOpkU6dTd7xnuY94Ox+OalWg770NTvbP2rFQ/h8Srx0T1suT6cuK9IJxXpVcbx3UfbXYkgxN7WXGD7sUjXkspIu1Ng4esu0w87J/8AUvDO/ncbOEs0s6HGFVtXjv3b1lGTqTT4I0YnD0dnYacN6855csu7l6uxcHAfVFWjzQ7nbnsPE1iZEEh4M11O0jECIyMc8y3aOwqbkE9tECqqqMBQAB4AVBItQ1JBk1AJ5RUEiOdaEjNe6lBAAZTzVuR/n2GouLXItf8ABeHyZ66zRT3sIufvh3+ipuRZjRL0S4aPUBX2TTJ9D0yeplGpUh7ra7shHJ0SsMk4JJ5/dnbw8B5CmRi3KTu8zdwzgkELq9vCdaZ0tiRiuoEHBkwORNTdEWkSKz4XJKwMpbT80n68cvpqLjd5kzsodKgAYAGAPDyqDIcohUkCpKkg2igPGoDU9AJZRUEjddxnu51BJH+JBW2ngWUeOlWPwb+NHZ6mdOpUp5wk13MYrng3D2P9FoPhiZP2crWDpwZcjtPGR0n52Ygl6P2Pcf8A1m/eKjsYGz+c4xcV5GubhduQB23HcDJM4HuUVPZQNf8ANMUndNLwQ42KSrGIoAyRgkgDKDJ5kkksT7RWatFWRSq1KlaW/Ud2SPgPCerOo7sebH6h4VNzBKxJ4VoSLIxQgULUkGVAYtQCeUVBIjmWgGi7Lruu/kf52qCbCVePsvrdYvu6xfdp3/VqbkWY2cTvYZh90KN+UGQ/rKKZPUmMpx91tdw0LDbqcroz5OT9Aqboxbk3diuPjMoGIsj8mNvrYAfTS6FmZRWc87AzO5X5pb+Gw+NRcbvMmPD7cKoAGABsB3VBkOcQqSBUgqSDaRQGp1qAJ5I6EiaS3zQCOXhwPdUEiduDr4UFzEcGXwoTc3R8LUd1CLiyK0A7qkCqOKhAoRKEG5RUgzFABoDBhQGl0qCRNJFQCWWzB7qgkSScKU91Bc0ngy+FBcyThC+FBcUxcPA7qC4sjt8VJApjjoBQi0INgFSDKgMSKA1OtQDRJHQkTSW+aARy8PB7qgkTPwhfCguYjgy+FCbm6PhSjuoRcVxWYHdQCqOKpIFKJQg3KKkGygMStAYlKAxMVAYmGoB51FCQ6ihB71NAeiKgMhHUgyC0BkBQHtAFAeYoDErQGJjoDExVAPOooDzqKAOooD3qaAyEVSDIJQGQWgMqAKAKAxK0BiUoDExUBj1NQDzqKAOooD3qaEnoioQZCOpBkFoDICgPaAKAKAKAKAKAKAKAKAKAKAKAKAKAKAKAKAKAKAKAKAKAKAKAKAKAKAKAKAKAKAKAKAKAKAKAKAKAK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8438" name="AutoShape 6" descr="data:image/jpeg;base64,/9j/4AAQSkZJRgABAQAAAQABAAD/2wCEAAkGBxQTEBIUEhQVFhUVFBUYFBUUFhcUFxQUFBYWFhUUFRcYHSggGBolHRgWITEhJikrLi4uGCAzODMsOCgtLisBCgoKDg0OGxAQGywmHyQvNCwsLi0vLCwuLCwwLyw0NCwsLywsLCwvLi8tLCwsLCwsLCwsLCwsLCwsLi0tLCwsLP/AABEIAKIBNwMBEQACEQEDEQH/xAAcAAABBAMBAAAAAAAAAAAAAAAABAUGBwIDCAH/xABREAACAQMCAgYFBQwHBQcFAAABAgMABBESIQUxBhMiQVFhBzJxgZEUUqGxsyMkJUJyc3SissHR8DM0NWKCksIIY2TD8UNTg4SjtOImRFTS4f/EABoBAQACAwEAAAAAAAAAAAAAAAABBAIDBQb/xAA/EQACAQIDBQUGBAUCBgMAAAAAAQIDEQQhMQUSQVFhE3GBkbEiMqHB0fAjM0LhFBU0UvEGYkNygrLC4hYlkv/aAAwDAQACEQMRAD8AvGgCgCgCgCgCgCgCgCgCgCgCgCgCgCgCgCgCgCgCgCgCgCgCgCgCgCgCgCgCgCgCgCgCgCgCgCgCgCgCgCgCgCgCgCgCgCgCgCgCgCgCgCgCgCgCgCgCgCgCgCgCgCgCgCgCgCgCgCgCgCgCgCgCgCgCgCgCgCgCgG7j3Ezbwlwhc5wFG257z5UBDG6WXDn1ljB7lAz9OTQi452PF8jMkzb93a/dQkauP8TYkCF5D44Z1x9NCGOnRfiPMTSn3ktnHt3oESU3sXzx8cUJE3y8EkB+XgRv7NQNQDGx4yGlETFdRzpxz2Gdx++pA8UAUAUAUAUAUBD+kPSuSKVo44wANusYE5PfpHL45oRcbrbpFK5GuU+4AfsiguOc/FE6skytny1/XQki8PEZjLnXIF1bZkbGPZmhiWBY8QjKDMgJxuTQyNlxfoBkOP8AN/8A2gE8/EygDBgR56SPowR8agDjw29WaJZF5HPmNiQcHvGRUgU0AUAUAUAUAi4xf9RC0gUuRyUcyTQEIk6YXDHmsY8Aoz+tk0IuOFhxgtu8rfrD6BQkQdIeKHlDI5PkXX+FCGKeinESCRLI3+Ji310CJZ8uj+ePjihInN+CxUPv5MP9WRUAwtuNDrViYgljheWrbfcDmPPapA80AUAUAUBVHps6em0WO1tmHyglZJGwG6uMbqu+2piP8oPzgaAr2w9Kc/8A28EEnLLYKHA589Q+gUFrj2npOgZTrs8Af93MfoGV+ioFjXxD0hW8hz8lI2HMoR4jYPjNSRYTx9PI1bJicbc0CA+W+ugsxafSjGq4WBzgbGSQZ+IJJ9+aEmfTXpLcQW8cw0HrGCgAtgBlLA55mhBHfR/6SZIOIo9yR1DgxyBVA6vWRiXPM4IGd+RNCbHTaMCAQQQRkEbgg8iKA9oAoAoAoDTe3SRRvJIwVEUszHkABkmobsrsyjFykox1ZQ/Eendw9zNImkRu3ZidQQqAADOMHJxk78yards7npVsanuKMve4tCi26d49e1jJ8VYqfdgZ+mslX6GuX+nm/dqeaFQ6dQANi1OWGDl9Y92ptvdU9uuRpf8Ap7EcJR839Bpm6TxkkiADPPIDH4lqnt4mH/x7F/7fP9hXw/pokZGYpDjkAwVfgDv76dvEyX+nsVxcfP8AYkfR3jh4hLJHGqw6U1EsS5YZC7AYHfWUKik7FbHbLqYSCnOSd3bIhfSHi86zzRahiOV0Bx8xiobBOBnGeVapVZXaLuH2PTlCNSTbuk+WpaPos6SC5tRCxHXQABhy1x/iSDxPcfPfvFbKc95FDaODeHqXXuvT6E3rac4KAKAKAKAiHT/jfVx9RG2JGw7sMExxq3P8piNI8tR7qAi3CbyWQfdeqbzdN8eZzj6KMJXyJA3DnK4MMZH92SRPoGBUCyGnj0b43t4+WPXHLz3GffU3DRHre6fXtEinllSi7eGc0IsTLh0crR4EanzeUtz33wCfpqCbCTiHDrggszquOWkMfpJzS4aI7we/ktLtZmOpFJEigblG2Zl7yw5+4jvqSC5oJldVdCGVgGVhuCpGQR5UJNlAFAarmXQjtjOlSceOBnFAcY8Y4m9xcSzynU8rl29rdw8gMADwAoB76OcCLlHc4BzgbZIAw3u7Y+NaK092LL+AouVWLemjXR5P1EnGOj7xEEHWCcd+R5mtyfEp9m97dWuggFthwjDSy8+ZJByTt7Mbj28t6jeVrmXYzVR05KzWvgaZU5N3ZA5gZx4439/11kajDTnkM+eTuOR38P40Ba9wFu+j0L82i0Bs8wYj1R/VIPvoStSqLy30Nj4UIZ0p6BeMSXHCQsm/yeVoUJ74wqOgPs16fYBQFj0AUAUAUBWfpt4k6xW8C7LKzu/n1WjSvsy+faorRXeiO3sSkpVJVH+nTxKqsrUyOFX/AKVVk7Hp01FXY9DotK20XafnjIXluTkkAYqItydrGP8AF0oq9TJB0w4WYmgl06PlEQZ0xp0TodE647u2M47tWO6s5K1uv2zDZ9ZTU6d77jsnzi84vy9BmWykMRlCMY1bSzgZCsQCA3hzHOo6lx1IKfZ39pq9ugT2pVInOcSBiOywHZYqcEjDe7l30EZqU5R5W+K+BJ/RrMYr+Fj6smYj/j9X9cJU052qI5u2KaqYaUVqs/L9rmr0mWfV8Tn8JNEg/wASjP6was6itNmWyZKrgo81dfH6WGzohxJ7e+t5E59YqMPnJIwVlPxz7QKiLtJM14+iqlGUXwV/I6Rq6eKCgCgCgCgKRvrl55i75zIxkb2HZE9iqAKkEu4VwxVjHWBjrVtlGcLsCzeWWHLPPwBrXOSWRuowk3vJ6Nef2iT8FBe1gY7kxJqPi2kZPxqKUnKCb5E4qKhWnFaJsgvTO+jmQtFICoJU47mXYgjuNZRmmroiph6lOahNWbtbrfkVzZoet9Y8/E1maWrZF19Dx9xxz5VAHyWEHIPfUArzpXw4oSy8qyIHz0VXrNBNE3qxSAx+SyAsU9zBj/iFQSTmgCgNF8PuUn5DfsmgOKYzvjxx+74UBYfA8hF3Gfxc4yVxuo+k1VrrLo8n9+p2NnTTklb2oveXXKzXfxXUUX269vGnK5PIrv58hWbb3XHjbLqaKcYdrGpnZSV+ad+PT/AwXRVmMcuElBykoHradhoY7478GtUbpXjmuR2sRKFepGFf2Ki92SyT6r6N9zG/inCyqayFydn0jIO+BIngTtkDvO21baVVN7pz9pbOnTh2zSve0radJJcL6Nc+ghsrfUxGSPMZ3I8c+6t5xUi0OiMCxcKv0BLDqi+GOQCUZTjAGPVFQTYq/jUmSOXuFEQy+f8AZwH4Ln/TH+xgqSC1qAKAKAKAqj05+tY+y4/5FVq+qPRbA/4nh8yE9GF7TEHBqnUZ3a+hNOFThJPug1RsrJIMb6HGliPMc/dUU52eehzq9OU4exqs13o86bWEfye0t5H0NH1nUzNvFIJCrKzP+Kp5H5pxnberM8ko/HgzHZtWo6tStFXTtvR4q18kua4c11yDoG8tvaXSiLrXScfKbZsa+oMeNcYx2jnOxyCBtz3mnJpOy714EbVhTr16ct7di4+zLhvX0fL5PUWWHArS7BNi69U7A3FnLkaCdjJFzaKQDOCMqcY5bVkoxl7nijRWxOJwrSxKe8vdmuPR8JLnfNa6jLe8ANrK0WskocqwABI5o3keXvqnOLhNov0cUsTBVLa6r1MvTA4a6t2AGTbKc+ILuR+/41dqZu/Qn/TsLUJp/wB3yRCuCf1u2/SIftFrVxRaxv5c+5+h03V48CFAFAFAFAU7w8ZdQfmj6zUgmvFomWBJQTpVHSUKBq6mVQHdPFl0q3sBqvXWW94Puf0L2BacnTfGzXLeWifR3t5C/hMpSCJNSOGiUQyrsjOEHZOeWSCR5bcxvNN7sUumRGIip1ZSs1m7rilf7T89HlT13YkBpISRIOzdQNgESrs5AG2knJHhuB4DRTjK29HXij0OKrUZ2o4pey86c1y4Z81o+fHmN3C3VplHLJxgjkfCt1Oqr2OdjdmVFSdVtNx4r9Ueb6rnxXcXP0SjwuPKt5wiQToACfAEigK86WXbMhBPw2qSBV6Ijlbv85GP1TUElhUAUBquh2H/ACW+qgOJkXJz4Yz8QKAsfg+0CnvPLy/nFVZXnV3eCWfidilu0cE6n6pPLpbj6mfEm1I2kjXjdWJIYAYx5DG23KsXvU3Z5x4dCxQjDGPehZVOKeklx8/h5MjLzKv3GcExnBjZvWXG2CRywTz8MdxrKzftQ1N0qkKaWGxsXufpb1j0fO2l101TM+JwYtyBNnBBBYghlJGB577jHh5VFOV6l7G3aNFU8BaNRtXVr2zXLrbVPwGrhROvJOcgn4cs1bPKosHg13izvVzztJD70wfqJqDJlY375aiMWdCf7OP9lT/psn2NvUkFq0AUAUAUBVPpzG9j/wCY/wCRVevwPQ7B/wCJ4fMhPRc9pqpVTv1/dJ90asOuuUU+qvbbzC4295wPjU0Ib80jkY6t2VFtavJGjiXSS1M8trcJqs3Y6G5tC/e6Y3CE5OByz4HFblUi24v3fQyo4DEqlHEUnaqlmv7lyfX178zavR+5gMclpIJtC/elwuDqi5/JLgA9pD+K3IEY7II059nKOcfB/Jmt43D1rwrx3bv248n/AHx5NfqXFc877+B3djf3EcpD2l6jAsqN1ZkK7sNxhwdwRgNjIORUxcJtPRmGKpYzBUXTyqUmsrq9vp04CLjhj+UyGJ+sQnIbUX3IGQGJ3AO30d1U6tu0dmWcJv8AYxU1Z91vgMHpFk1PZn/g0HvV5FP1VZvdLuOjsaO7Gqv97+KRG+AD78tf0mD7VKhaoxxz/Cn3P0OmavHgwoAoAoAoCneG/wBIPLI+DtUgmNxrmvLSFCVWJeukI8MlQPfuvsc1Vq3lVjFcM2dPDbtLC1Kkldy9lev7+Bq4ravYa2RDLZvvJED2oDz1xn8UZ3B7sd3OsJxdHTOL4cu430JxxllJ7tVaPhLo/vP4EH6QGO5YzwSjrlA1OBp65D6rSL+K+2DtzHLBWskt/wBqLz9Sy6ksJHscVC9KXDXdfGz4riuNnrdMj/C5GNymqMZzhjjl4NnuxRSbqK6++ZuxFClTwM+yqvdecc/OPW/Lg/G90dFe72VaPKj5et2X/Jb6qElX9I5cjFSQO/od/o7w/wC+UfBB/GoJLDoAoDCb1W9h+qgOJEGCPbj6eVAWHwnPUR7jkcDx3qvvKM5eB1HSlUw9OzXGy55+XhxtkNPHWLSRop0kuBqOeySfW25Yra2rXKlGnOVWMI5SvZcLMxiuFOtZCkwTmVUk7HG6ED25FV3Fxd45HpaGLjiaUoYhKoo8laXBaP1T4CPiDW/UARsCc5QbkpvhgRzAwCd/bvWcO037yKGMns/+FcKLu07x142vrounPPU29D+j1zdyP8mgeUL6zjCKCeQ1MQAT4ZJqwcFD/dWs1q00E8bRu1tcDS2N1MEhUggkMMrzBPKoJZXLtk5qTE6Q/wBnVMcJkPjdyH/04R+6gLRoAoAoAoCrfTkvZsj/AHph8RH/AArRX4Hf2C/an3IgfRr1mqjVPQ1tCwejrt98KmAWt37ROAu67k922ayo39pLkcfGqPsOWm8suZXvSK0kjl7a4DDsMCGVwOZR1JVh7DSMXFZnosFVp1Iey9Nea7080PnQ3iU9rC063KRw9b1fVyrJIjyadZ2jUlNj6w5+eK2Qk45p5HP2lQo4iqqTptzte6aTSvbi1fuJhxW+4dqhlvLbQ7hJFuIQzRs/rACSLDMdgdxnBFbpSp5OS8V+xxcPRx27Knh6l0rpxdr27ndLlkxo4texTTPLACEcgjI05OO02O7J3qjVkpTbiX8NSqUqShV1X3YjnTJspanwSVfhIW/11ui7pHT2arOouqfwt8hl6NjN7aD/AImD7Ra2R95GjH/lT7n6HS9XTwgUAUAUAUBTnDv6U+TOPhI1SCd2NyI7lj1bNqgi1FcEqFaTkvNvWGQN+WxrQ3u1HlwXzLsYOeGirpe09eqXHhpxyJA1ypiMg7S6S3Z31ADO3jWy6tcq7kt/deTvYpXpTw5AVuIUNv1oVhpZXiIcZ5r6pxgkY01WcdJRyv5HpqGLbUsPXtUUb5Wallyvr0z3hn4Us3XpnGAe0RjBFZxVTeTZVrz2csNONK93mk75Px065/IuLouwGMnGdh5nwqwcAeeJthT7CPiCKAqjjD5JqSCSehwfcbv9IH2afxqCSwqAKA8cbH2UBxRNkO692s93zSd/roCccKcGAd+nn4gHcN9fxqtK6qd+n0OtStUwuekXnzs81Jdzv4NjP0hk1FcOuvfcPjIQAqSO48xg+FbIcVbIr17RUZqSck9U9UtG+KfDPPIIsTrhSI5g2plC+uVGzZG5HP47+Navy3nmjstrH07QfZ1Fm1pvPnz69OT1EvE7BzGZXVQ4OGC7BgcAOAO//rWcKi3t1aFTG7Nqww3bVI2knZ2zuv7stH66lq3XEbmx4LwleHqVSaPXPMiB2ErKrhdwQCzM25H/AGeK3nERr9I00jWvCGuRi6dZBICuhtEgVO0o9U9oEjuJNAUexoQdL/7Pq44OPO4lP7A/dQFlUAUAUAUBWPpxH3K0P+8k+lR/CtFfRHd2F+ZPuK96OHtN7qo1T0lXQnnRqb7sY9WkyoURvmyAh4z59pQMd+amg/atzOTjofh79r7ru1zWj+DGeK0zPJEAoR5NN1aO6o0D8jPblyAyj1gRvjYgjetiWdvNcu4tyq2pKpxS9iaV1Jf2yto3o75XzWeQ39EuMLbTSxTItxbO2JF09YvYJCzKp2/iD5CphJReea4/Us7QwssRTjUpvcqLTO2v6WyYjotJLP8AKbS5juLadh10cp7JTYaMKMZUbDZWXArb2bb3ou6Zxf5hCnS7CvTcKkPda1vzz58dUxBxThQtZmhU5VcFCeelhkA+Y5e6qVWG5NotYfEvEU1UevHvIt0pPYj8nl+lYj/Gs6en30OtgPel3L/yG/omM8Qs/wBIi/bFb4e8intH8mfczpOrp4YKAKAKAKApuw/p5PKWUfCZ6kE0nbRPA2rSJVCK53CToSYww71YPIpHs9orVfZmnzy8ToYZb9CStfdztzi9fJpMeeHM/XODGyBl1SA4KCUEDMbfjBwSTy9XJAJNZwvvaf5/c01VHs095NrTnbquFvnk2kVV0rszazO0f3W2JbSobV8nJ9YKM4A5/HG3fqt2crrNeh2acoY+j2M3uVedrb9tLvX988+DHwm9Xr0UcmOOXI93xrONRbyS0fwNGI2ZXVCVSrbejxv7y69VzebWpOhwh7rq5bK66q4gOAwYPEcbtHPHyP1jOa3nDFfB+JXrzXK3tssBjWEO6PqjmmJIEkQO4Vk0jfPqgcwRQEY4n31JBKvQ4Pve6/Sj9lFUElgUAUAUBxRe7Tyj/eP+0c/RmgJRwa+06S264CsP7orTVp78bcS9g8T2FTe4PJrp9/QQ8ZtuqlWUZdMqQR3b5OfEHuNY06m+nF5MuV8HLCVIYmn7VO6fz8uT+ZldqyqZUbrISS2lmYlNW2x5jHLIwe4jaoi03utWZvxNOrGP8RTn2lN556ru4prmndcRvv7hzGpEhaNtiDjKsN9LnG57we8VshGKemZUxmJr1KKam3Tbtna6a4N8ej4lqcF4/ecH4XYv1kNxb3IJjVlYfJyyh+r6wNvuXGkjmDvW05SVyI8b4zNeXMM05zmaFVCjTGqiRcKg8Bk95O+9QS9CBuuCQeYOD7qkxOnPQGPwNH5zTftYoCxaAKAKAKArT04D73tfzzfsH+FaK+iO3sP82Xd8yt+AHtH3VSqnp6mg+XU5Vcg4I3BHMEbgjzrStTVCKk7Mf5bOPjVqJY9KX0SgSryEoHInyPce47HbBq+4qqr/AKl8TnRq1NkV+zld0ZZrp98Vx1G3ohCxS44e8r2dz1qyRuCULMqlTE+CCRgggZ3zkeeEFe8L2Za2jKKlDGRiqlO1mtbK+q9H5MLqSe2uTBdyGKVwui8gYoTnZTNpx10ediWGpd9zyo96MrS15/XmvQinGjXo9th470VrCWf/AOdd18csmZpHKpZZyxlViJCxLEsO/UeY5YPhiqk77zvqTvU5JOl7r0tkM/SNfuJPhMv60bf/AK1tp6eJcwb/ABLf7X8H+43dDR+EbL9Ij+ut8PeRV2l+RU7jpCrp4cKAKAKAKApqy/rU/lPP9s9SCxJuGrc2rRNtkAq3zXG6t/PdmtdWmpx3SxhcQ6FVVF49UN3R3pDrL2V4dFwoKAk460Yxsfn438xuK0UarfsT1OhjMFuJYnD5wefd+3poyB8TmEZFrPEEmiGhJUUKJUUdhgR4gctxn4VMGk9ySs+ZZxVKc4PFUJb1N5yi87Pjl055NLTmNfCYl64ZUahuDjn4kedbYxipWazKFbEVp0Lxm3DRpu9nyvq0+Hk9B145EYYcXEMk1kzIJnhJDx2/WB2jmCkMVQ9pHHdlTjOTsOaL47Joo4pLe/N5bTTW8dvrwzRRRNJPIjyDdiArAA4I5YFAJOMDDOPAkfA1JBLvRCuLW5/Sj9jDUEk7oAoAoDiriu1zN5SyftnegHCKTCZz4j+RUGXAUNxdY5dOCYiMlGG8bH1hjvXy89qr9k5K/H1PQUto0sLU3FF9nJZp6xfFK/DjbrkK4LBWBe3cqO/ADx5YHZlOwOM7Hw8qwdRrKaLywFCqnPB1d1S1SzT/AOl+j8hLdWYhtnBIJYjGBpyQcjHnzrONRzmrcCviMBDA4GpGcruVrcM0+C879C2fRp0qmksoraz4aJBAirLK8qQwmXAJbOg6mOx7zvvVk8uRbp/0ouL35E89sYEVw0J7f3RWaPLAsACNl5D8aoJsVvx6LTdXC/NnlHwdhUkHSXoHH4Fh/OTfaGgLCoAoAoAoCt/TePvW2/Pn7N60V9EdrYn50u75oq/gzYY1SqHqZrIcOJTdg1riszKhH2jd0Ruo4hcSmRop40DW7j1WYBy0MncQ+BsfDarKaWd7PgYbRpzquFPdUoN2kuKWXtLjkTa06QcP4oix3yLFOBgMTpH/AIcnd+S301u3oVMp6nDqYLG7Nk54ZuUPPzXzXwFt16ORL1YkvZpIUOVWTDsAcZCyE9kEDwxtT+Hvk5Oxohtx07uFKKk+Kul5DZ0lu45Lp2iIKgKuobhigwSD3+GfKqeIknUdi3gac6dBKerz8yMccjzbTn5s1ufilwP4VNJez4/U62GlatFc4y9YjX0JH4Ss/wA+lb4e8ivtP+nqdx0bV08OFAFAFAFAUzaf1y68rmf7V6kFocFbsL7KgEc4l0Ta9SVpJEMqSyfJ503zFnKxS45lG1L4jT7c1ZUe0Tu8+D+p26O0lhJRUIvdaW9F8+a71Z8mV9x2+uofuN7Hr0nCO+525FZPxvfv41hvyj7M1f75nUjg8NifxcHUcG9UvnH7Q18NuDJcRaRsGye/bGD/AD51sU3OastCrU2fDBYSq6kruSsuGd8revQsu6nmS1zbypDKZIlSSUZjBaRRok/ut6n+IVaPNEYhuoIrsJcWnyG8Zj1iofvW4zFMqywn1QxLYxz3I3OagG3pCMSyj++311IJf6J1xaT/AKSfsYKgE2oAoAoDi3jkf31ceU0v0OaAxD9nHkfaRy/dUB6D7crHIQGwrkAwy5GGGxAI7z5fxxVWLlFZacUeuxUKGInBTe7KycJ6qS4X4XXFeXISXFi8QZ8FBuHCEhQSPXTHceWNsHyrZCpGWTOXjMBWoLt4rda962n/ADR6Pl+l9NG4I7ozuWwgG7HfLE6Qudz47VtyTsjnWqVoyqTbajxeeb0X3wTOjOg6TR2vA1tl+9Xgla7KgH7sYtSh+8AyGT3qoPdWRWIR09t2hsOB2s2064LrnJQNIgVDj2lf8JoS+JWfTKPTxG8H/EzH3M7EfXQg6L9BY/Alv+XP9q9AT+gCgCgCgK49Nw+9Lb9I/wCVJWivojs7F/Ol3fNFT2D4aqk1kettdG6+nzgVjCPE30YWzJb6OHQQ32uH5QumEvAACxjBfVIgPrFcjbb21vp2zurnJ2ypOpR3ZbjztLhfLJ944jopBJG0lkRc2rnLxjAubdvnRE7nA5xtzAHM4Ins01eOa+K++RVe0q1OajiPYqLR/pkuTX/ktHyWRDuP8Nns5mtnZsbFQpbTIjeqwXz5Y8QRWuUXHJnbwlehiqarxSvx0un3kjgsTAoib10C9Z5OQGKj2ZA9oNV6itKxznWVZuotHp3c/HXuMOIRZsL8+Elp9cg/fW2l7j70TSlbFUV0n8voMHQUfhOz/PD6jW6HvIjaf9PU7vmdF1dPEBQBQBQBQFM2/wDXrz9Jm+0apBZfAG7IqCCF2RuIJbqS2PWlZpfllk3PDuzLLD36WQqe8/lbAUY70W3Hnmj1FTsK0KcK3s3ityouiV1Luf2ho4lx6KUBFYsrA6Fk/pIyuMxSZ9bH4rd4yDuMnfTqxll99xRxmzq9KLq2s46taNP9UeX+5cNVk7Jn4aQJAAOZ2A+JP8+Vbso5I5iVSqnOTbUVq8+5eL+b4Eum4rD1DrNCZ7JoWFy8R6wxkuigFF7WAGL6huAmRyqTSN1pwdJoblGvhxCEwxG1WTSSsSSMwEjjtawwKEkAgNnvwAE/GYXTsSEs6qgckgktoXJYjYt4kbZzUgnHouXFpL5zn7KGoBMaAKAKA4z6R7Xl0D/+RP8AaN8KAQauYyD2dtu84JoCQoipEY5n1R6go2wY3O/j6u+Qfoqq25Pejk/U9RGnChS7DENSp3tfRwbV+uT1T+FmKbiNlt5BqEihdi3MoR2twdz4GsIuLmna31LmIw+IpYGpFT3lbJvXd5X7tH+1kNzaEWUeBnBDt37EMM48gR8K2xn+K79xzK+FcdlQcFx3peKfpl4E96Pw8Z4dYQz2bCe0mRZWjEfWGAybtiP1gPNcjmSBVg88aukVg0h4ReSzPLNfToX1aQqBJY8LGANgATQlkF9IS44nd/nM/FQf30IOhfQePwHa/lT/AG8lATygCgCgCgK79Nw+8rf9JH2UtaK+iOxsX8993zRTimqx7GB7mhaiSfoPZTmUzwSxxGJo1Bk1aXaYkLG2kHstggk95HfWUU73Rzdq1qKgqVWLlvXeVrpLir8V95E7tOHx3Fw8lpJ8iv4j98QbNG57yVBAdD84eOSM71sUVKV45S4nn6ladGioV49pRfuy0a7nwa5PzsY8b4c8nH7MTMrx6DIigAaOrDtg+PbAOfA+VTNN1Un9/bMsLXhDZVXs1Z3s+t7fIbekFs0d5cBsdqQuu4PZfcZ8O8e6qWIi1UZawdRVMPBrgreKE9xHnhHEW/3sA/ysh/1Vtor8J95sUrY+iukvin9CL+j8fhSz/O/UjVsh76Nu1P6ap3fNHRFXTxIUAUAUAUBTaD8IXn6RL+2aAsTo6dhUkEa4g0l1cCa2Uw3SCTqnB1R3EcUjRvDMdICSAjOk5GGG/IilK85Xjk/Xoz0VLcw9Ls6z3qbtdaOLaupRzzXXLTTnBON8SSa6VpIDFNkrMAcAyAjS+nmDnOQfLc1EZJzTas+J0Z4WtRwVSNOpvQteN+XFX7tPQTcNnAvACcbaR7Tg1u3vxc+45bwrWylKKzb3n3Zr4ZEqtWmsWEgR5LcbpLGC8lrk5aGZBvLanJ3GSndyFbzgiro7fcNmlnl4eqK9xDHJMqgq0T6tLRsPVGSQezsSGO+RQGnpsMXMv+H9haIMl/o1XFm3nKfs46AllAFAFAcbdKP69ejP/wB1OMeP3Vjj2cqAb2Rurzg6dZ7jjO3fyqLq9jPs57m/uvd0vbLzH6wXrotLqBJhQrOPWjU59oHIE71olLs3daHdpUP4+kozyqQWV/1R4fS5rjsZjA8chICZKHUMEc2BOdxgAjP78UU4bya4mEsBio4epGrdbius8muKyenFcjDidxm3t0BGGXtY23TCgcvby57VNOP4kmY43FSeCoU46NZ9bWXlcsKf0lm0seELZSpI8cJW6gZSVPZj0hjgYIIfdT4863nEFd30vh4pecJEUbRvDJcNLGR2R9zDB1YDDAsPAHPMUBW/pI/tS6/KT7NKBHQnoSH4DtPbP/7iWgJzQBQBQBQFeem3+owfpS/YzVor6I6+xfz33fNFNCq57KmZKKhlpOw/dEuOLbSsJV128y6J055TuYea8/jSM1HXQpbQwbxFNOm7Ti7xfXl4kn4l0GuYpEuuHSdchIeMhgJAG3GS20ikH3g7itjpSWcMzlUdsUKsHh8ZHdejyy+Gj+7i20sXtuN2LyZX5RESyFtfVSNG4aJSSeyHxj24qUnGpG/E0TrRr7NqwjnuPW1rq6s31tqROPixklmkY9p5GY58zsPcMD3VTq3crnXeGVOnCC0SSJTj/wCnrp/+8kLf5ZI0/wBJq3SVqJxpy/8AtYR5K3wb+ZEfR2Pwpaflt9m9RD30Xdqf0s/D1R0LV08UFAFAFAFAU4f7Rvf0iT9qgJ50eukDrGXXrCuoJqGoqO8LzIqHJXtxM1Snub9nu6X4X7xp4zfnh9y9xAVltpZMXUSsCYp8buMeqWA3BxuPMYrTl2ct5Zp69528NRWOpKjUynFew3xjy624W4dxF+lPHLaaVJIWBaQ6XUqQw27LNkbMDgZB3B78DGXawck1xI/l2LhQqQqKyirp3y6ruaz6NdWR/g8P3y7EcsY8sjc/RWUY/iNmvE4l/wAvo04vW9/B/uW10eOAK3nFNtzZxpIdCqDLKrNhQCSNOckDJ5E797GoJIZ04/rMnsT9haIMmPo7H3n/AOIf2UoCUUAUBjmgOOul39oXo8Lq5G351858sZoDyEstup2K7pINjhXwysPA7/VWlpb9n3nZhWnHA3hms4ST65p+fxF63B6tp0Z2BABQHZDyc55rt4eNa7Le3H5l6pUnKg8XBuSkkpRztF5Xet1plbo9DTc3sjx9l2aNsgnQC4IGdL6fjn3881nCEVLTMoYjG4idD2Z3g8nkrro3158Vl0GyRtUCcuwzD2iTtD6Q1bFlN9SnJueFi7+7Jrwkrr4qQmB2x3Z2HL+TvWZTJ/6HbMteTSHlFFjx7UjDG/sVqAjnpFOeKXX5YHwRRQHQvoVP4Ds//Mf+5moCcg0B7QBQHhNAV76a/wCoQ/pSfZTVpraHX2L+e+75opoVWPZUyUej7UbmVI20TSW0qwMDgiUaXXB7shWHsJqYXvZciptXdVGMpq8VJOS6Zr5j9wPi/wAqubmNALK4nSMBk2BnhZi6sMArrzuviveecxe82tG/UpYrC/w9GnOX4sIN5P8Atklby59eApv+Oy21yLdpXglSNVFwUAgmbJYtJDjSIySQJFGR357pc3F2vb75fM00cFTr0XXUVOLbe7f2orpLW9s915ciKcX4vdC/SS7JM0EiHGAAAjBwFC7YPPPfmtcpSveWqOzhsNhnhHDD+7JP4q2fX0G/j0Bhu7hBsBK+nzQklD71INQ0rtM34Waq4eEnyXnx+JZXH7bqejioRg9VCWH96SRHbPvY1aatSSPJYep2u1XLhd+STXyIL6OP7VtPy3+yetMPfR19q/0s/D1R0EDV08UZUAUAUBiTQFPSf2le/n3/AI0BIeH26PeRxykjUscsDKdJ622Zta578q428M1pkk52fevA6dGc44RzhwbjL/lklb4rzsYsipdrZTKkRErywXQwHkjdzIsQypBbUdJ1bHTyyRWmyUtx5cmXbuVB4mm3LJKUOCaVr63tbNW0vrZMYukHB4YpmBiRJR2gU1LG45a0TOFI717sjxBrdGEVLNZlavjsTOh7M24PJ3tddG9WnwfH4DFwv+n9o/ZP/wAq2aT7yi25YZL+2X/cv/VlpcA9UVmVRYy5mXyBP0Y/fUEogvTg/fMvsT9haIMmnQHazH5bfUooCSg0B4TQGtmoDkXp3atHxO/Dd11KfAkSOXGPEYI+NAJODXCh2R86HGG2zhs7Z3279/4VqqxbV1qjqbLxMac3SqK8J5P6/ffwFrJLZuxXdMY3AIIYEYJHJsHn7awW7Wj1NtSNXZtV7vtU2/B24Pk0bpeJW7RSBFwz92MbkbEldsAnPlWKpVFJXehaq7RwUsPOMY2lJaWWvB36c+PJMareIhbhcjZFYEDIyjDGCdxsTW6eTRysLBzo1orglLya+TYick/A+zHP+SfjWwolz+iLh3V2LS4wZ5CRn5idhRnwzrPvoCqemUuviF23/ESgexXKj6qA6V9E9uY+DWKnmYi/ulkeQfQwoCYqaAyFABoDAmgIL6YIy3Dsj8SeJj7Dqj+txWqt7p09kytiUuaf1+RSoqqe0psUcPvGhlSWM4dGDKfNTnfy8qjqjfUpxq03CWjVix+PcCXiMK8QsNpTjroVOG6xcZK+Dj9YYPPntnDfW/HxR53CYyWAqPB4r3f0vp9PTTu0cL6exugg4pbiXQcCQorMCNjrRuTeY38qiNVNWmrmyvsWpCXa4Ge7fhe3k1w7/MZfSJx63u542t1ICR6SxGnVvlQB4D99Y1JKTui9sfB1sLSlGq9Xe2tv8mXEeDma+sIyDm4t7Rn8caArn/LGTUON5Jc7ffwMKWKVLC1pL9Epped18WTz0sygcNYfOkiAHsbV/pqzX9081sVXxafJMrv0ZQluKW5H4gkY+Q6tl+thWmn76O5taSWFnfjZfEvpWq4eNNgNAZUBiTQGtmqAVJdoV4reg98oYeYdFYH6akEg4lwp57YNCSJ4WEsJXnqXmo9o7jtkDNaq0HKN1qtDobMxMaNXdqe5Jbsu7n4CmzubbjNr1cw0ToNwNmRuRdM80PeD7D3GtUXGvGz1LdSnX2VX36ecH5Ncn16+KINxzo/dwyp1s/WpGToYsxIU8xpbcZ5czUxpVE1noWqu08DPDzjGnuyks0kteDuuWug3Wj4lj85MfFW/eBW6eTj3nFw0N+nVXKN/KS+TZa/APVFbCmOaL2mPuqDJFcdMXzcTe0D4KB+6hBO+hSlbNM95c/rEfuoCQKaAGoDRIagkq30o+jn5c/ym2ZUnAAdW2WYLspz+K4G2TsQByxQWKQ4vwO6tSVuIZIwSNyuVPds47Le41JA4cM4qugJOAVyAGOCDj8Vhnly7VVqlF33oHocBtaPZ/wAPis1onr593P8AyKLngKStqRlAbfYFlGr8nB2z51isRJZSRYlsOhVW9Sm0vBp92a+LNd3AlvAVBBZxjuBI3Jzg5AwT39/OpjJ1Jp8EYYmjS2dhZ007znlyy6Ll1GSztWlkWKP1pHCBdyNTdkHyxnn5VaPMnR1lbpbwRxr6kSKo9igb+086kgq/ob6NJ72YXF4Oqgd2dlz91kyxOkD8QHfc7+A8IuSjoO1UKqqoAVQAoGwAAwAB4YqCRYhoQbRUg8agNbmgG3itok0UkUgykilWHkfA9x7wfKsWrqzM6c3CSlHVFMcf6DXFuxMYM0fcyDLgf30559mR7KrSptHq8JtejNJTe6+unn9SLsMEg7EcwdiPaDWs7tOrFq6Y99Fek0tjLrj3VsCSMnsuB9TeB+vlUxk4u6NGOwNLGU92eq0fL9uhZenhfFwGJ6ufG+CI5h8ezIPPB91bvw6nR/fmeavtDZjss4ecfqvgJ09F1rE3WTTuYl3IbTGMDfDv4ezFOwXF5GyX+osRUW5CC3nyu/Jf5FHRyZLviVxeJjqYUW3tzyDEbswHdsTjycUh7VRy4LJFfG72GwcMNL3pPfl8l98UJPSir3CW9vANbtKWIBAACoRlidgO19FZVU3ZI1bJr06E5VKjtlZef7C3oH0UFmrO5DTOAGI9VF56Fzud9ye/A8KU4buuphtDHvEtJZRXx6smsZrac03rUkGdAYNQCeQ1BJGOkHAVllWZTplC6T4Oo3APmMnB8/guLDhwAFSA2xqSBj6XdDHaU3Vi2ibOpkU6dTd7xnuY94Ox+OalWg770NTvbP2rFQ/h8Srx0T1suT6cuK9IJxXpVcbx3UfbXYkgxN7WXGD7sUjXkspIu1Ng4esu0w87J/8AUvDO/ncbOEs0s6HGFVtXjv3b1lGTqTT4I0YnD0dnYacN6855csu7l6uxcHAfVFWjzQ7nbnsPE1iZEEh4M11O0jECIyMc8y3aOwqbkE9tECqqqMBQAB4AVBItQ1JBk1AJ5RUEiOdaEjNe6lBAAZTzVuR/n2GouLXItf8ABeHyZ66zRT3sIufvh3+ipuRZjRL0S4aPUBX2TTJ9D0yeplGpUh7ra7shHJ0SsMk4JJ5/dnbw8B5CmRi3KTu8zdwzgkELq9vCdaZ0tiRiuoEHBkwORNTdEWkSKz4XJKwMpbT80n68cvpqLjd5kzsodKgAYAGAPDyqDIcohUkCpKkg2igPGoDU9AJZRUEjddxnu51BJH+JBW2ngWUeOlWPwb+NHZ6mdOpUp5wk13MYrng3D2P9FoPhiZP2crWDpwZcjtPGR0n52Ygl6P2Pcf8A1m/eKjsYGz+c4xcV5GubhduQB23HcDJM4HuUVPZQNf8ANMUndNLwQ42KSrGIoAyRgkgDKDJ5kkksT7RWatFWRSq1KlaW/Ud2SPgPCerOo7sebH6h4VNzBKxJ4VoSLIxQgULUkGVAYtQCeUVBIjmWgGi7Lruu/kf52qCbCVePsvrdYvu6xfdp3/VqbkWY2cTvYZh90KN+UGQ/rKKZPUmMpx91tdw0LDbqcroz5OT9Aqboxbk3diuPjMoGIsj8mNvrYAfTS6FmZRWc87AzO5X5pb+Gw+NRcbvMmPD7cKoAGABsB3VBkOcQqSBUgqSDaRQGp1qAJ5I6EiaS3zQCOXhwPdUEiduDr4UFzEcGXwoTc3R8LUd1CLiyK0A7qkCqOKhAoRKEG5RUgzFABoDBhQGl0qCRNJFQCWWzB7qgkSScKU91Bc0ngy+FBcyThC+FBcUxcPA7qC4sjt8VJApjjoBQi0INgFSDKgMSKA1OtQDRJHQkTSW+aARy8PB7qgkTPwhfCguYjgy+FCbm6PhSjuoRcVxWYHdQCqOKpIFKJQg3KKkGygMStAYlKAxMVAYmGoB51FCQ6ihB71NAeiKgMhHUgyC0BkBQHtAFAeYoDErQGJjoDExVAPOooDzqKAOooD3qaAyEVSDIJQGQWgMqAKAKAxK0BiUoDExUBj1NQDzqKAOooD3qaEnoioQZCOpBkFoDICgPaAKAKAKAKAKAKAKAKAKAKAKAKAKAKAKAKAKAKAKAKAKAKAKAKAKAKAKAKAKAKAKAKAKAKAKAKAKAK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Groeit suiker aan de bomen?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s</a:t>
            </a:r>
            <a:r>
              <a:rPr lang="nl-BE" dirty="0" smtClean="0"/>
              <a:t>uikerriet: in tropische streken</a:t>
            </a:r>
          </a:p>
          <a:p>
            <a:pPr>
              <a:buNone/>
            </a:pPr>
            <a:endParaRPr lang="nl-BE" dirty="0" smtClean="0"/>
          </a:p>
          <a:p>
            <a:r>
              <a:rPr lang="nl-BE" dirty="0"/>
              <a:t>s</a:t>
            </a:r>
            <a:r>
              <a:rPr lang="nl-BE" dirty="0" smtClean="0"/>
              <a:t>uikerbiet: in gematigd klimaat met vochtige bodem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≠ de voederbiet </a:t>
            </a:r>
            <a:endParaRPr lang="nl-BE" dirty="0"/>
          </a:p>
        </p:txBody>
      </p:sp>
      <p:pic>
        <p:nvPicPr>
          <p:cNvPr id="19458" name="Picture 2" descr="http://thumbs.dreamstime.com/z/suikerriet-en-bruine-suiker-13208068.jpg"/>
          <p:cNvPicPr>
            <a:picLocks noChangeAspect="1" noChangeArrowheads="1"/>
          </p:cNvPicPr>
          <p:nvPr/>
        </p:nvPicPr>
        <p:blipFill>
          <a:blip r:embed="rId2" cstate="print"/>
          <a:srcRect r="10627" b="13793"/>
          <a:stretch>
            <a:fillRect/>
          </a:stretch>
        </p:blipFill>
        <p:spPr bwMode="auto">
          <a:xfrm>
            <a:off x="6156176" y="1340768"/>
            <a:ext cx="1149248" cy="1512168"/>
          </a:xfrm>
          <a:prstGeom prst="rect">
            <a:avLst/>
          </a:prstGeom>
          <a:noFill/>
        </p:spPr>
      </p:pic>
      <p:pic>
        <p:nvPicPr>
          <p:cNvPr id="19460" name="Picture 4" descr="http://www.molcom.nl/wp-content/uploads/2014/10/suikerbiet.jpg"/>
          <p:cNvPicPr>
            <a:picLocks noChangeAspect="1" noChangeArrowheads="1"/>
          </p:cNvPicPr>
          <p:nvPr/>
        </p:nvPicPr>
        <p:blipFill>
          <a:blip r:embed="rId3" cstate="print"/>
          <a:srcRect l="3780" t="11368" r="3611" b="9054"/>
          <a:stretch>
            <a:fillRect/>
          </a:stretch>
        </p:blipFill>
        <p:spPr bwMode="auto">
          <a:xfrm>
            <a:off x="5652120" y="3284984"/>
            <a:ext cx="2898322" cy="1656184"/>
          </a:xfrm>
          <a:prstGeom prst="rect">
            <a:avLst/>
          </a:prstGeom>
          <a:noFill/>
        </p:spPr>
      </p:pic>
      <p:pic>
        <p:nvPicPr>
          <p:cNvPr id="19462" name="Picture 6" descr="http://www.melkvee.nl/upload/nieuws/lightbox/5bfcf5416.jpg"/>
          <p:cNvPicPr>
            <a:picLocks noChangeAspect="1" noChangeArrowheads="1"/>
          </p:cNvPicPr>
          <p:nvPr/>
        </p:nvPicPr>
        <p:blipFill>
          <a:blip r:embed="rId4" cstate="print"/>
          <a:srcRect t="9375" b="9375"/>
          <a:stretch>
            <a:fillRect/>
          </a:stretch>
        </p:blipFill>
        <p:spPr bwMode="auto">
          <a:xfrm>
            <a:off x="3635896" y="4437112"/>
            <a:ext cx="1529450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Zaaien suikerbiet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Voordelen pillenzaad?</a:t>
            </a:r>
          </a:p>
          <a:p>
            <a:pPr>
              <a:buNone/>
            </a:pPr>
            <a:r>
              <a:rPr lang="nl-BE" dirty="0"/>
              <a:t>		</a:t>
            </a:r>
            <a:r>
              <a:rPr lang="nl-BE" dirty="0" smtClean="0"/>
              <a:t>1. zaaien met precisiezaaimachine (juiste 	afstand en diepte)</a:t>
            </a:r>
          </a:p>
          <a:p>
            <a:pPr>
              <a:buNone/>
            </a:pPr>
            <a:r>
              <a:rPr lang="nl-BE" dirty="0"/>
              <a:t>	</a:t>
            </a:r>
            <a:r>
              <a:rPr lang="nl-BE" dirty="0" smtClean="0"/>
              <a:t>	2. elk pilletje heeft 1 kiem </a:t>
            </a:r>
            <a:r>
              <a:rPr lang="nl-BE" dirty="0" smtClean="0">
                <a:sym typeface="Wingdings" pitchFamily="2" charset="2"/>
              </a:rPr>
              <a:t> uitdunnen = 	overbodig</a:t>
            </a:r>
          </a:p>
          <a:p>
            <a:pPr>
              <a:buNone/>
            </a:pPr>
            <a:r>
              <a:rPr lang="nl-BE" dirty="0" smtClean="0"/>
              <a:t>		3. chemische stoffen </a:t>
            </a:r>
          </a:p>
          <a:p>
            <a:pPr>
              <a:buNone/>
            </a:pPr>
            <a:r>
              <a:rPr lang="nl-BE" dirty="0"/>
              <a:t>	</a:t>
            </a:r>
            <a:r>
              <a:rPr lang="nl-BE" dirty="0" smtClean="0"/>
              <a:t>	beschermen tegen ziektes </a:t>
            </a:r>
          </a:p>
          <a:p>
            <a:pPr>
              <a:buNone/>
            </a:pPr>
            <a:r>
              <a:rPr lang="nl-BE" dirty="0"/>
              <a:t>	</a:t>
            </a:r>
            <a:r>
              <a:rPr lang="nl-BE" dirty="0" smtClean="0"/>
              <a:t>	en insecten</a:t>
            </a:r>
          </a:p>
          <a:p>
            <a:endParaRPr lang="nl-BE" dirty="0"/>
          </a:p>
        </p:txBody>
      </p:sp>
      <p:pic>
        <p:nvPicPr>
          <p:cNvPr id="20482" name="Picture 2" descr="http://www.cosunleden.nl/getmedia/26b5e5bc-e6ae-4c23-aa05-1c52a96a47a7/Telmachine-Bietenzaad.jpg?width=448&amp;height=299&amp;ext=.jpg"/>
          <p:cNvPicPr>
            <a:picLocks noChangeAspect="1" noChangeArrowheads="1"/>
          </p:cNvPicPr>
          <p:nvPr/>
        </p:nvPicPr>
        <p:blipFill>
          <a:blip r:embed="rId2" cstate="print"/>
          <a:srcRect t="7585" r="24064" b="3921"/>
          <a:stretch>
            <a:fillRect/>
          </a:stretch>
        </p:blipFill>
        <p:spPr bwMode="auto">
          <a:xfrm>
            <a:off x="6084168" y="4005064"/>
            <a:ext cx="2777451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groei van de suikerbiet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nl-BE" dirty="0"/>
              <a:t>p</a:t>
            </a:r>
            <a:r>
              <a:rPr lang="nl-BE" dirty="0" smtClean="0"/>
              <a:t>illenzaad gezaaid in het voorjaar (lente)</a:t>
            </a:r>
          </a:p>
          <a:p>
            <a:pPr>
              <a:buNone/>
            </a:pPr>
            <a:r>
              <a:rPr lang="nl-BE" dirty="0"/>
              <a:t>	</a:t>
            </a:r>
            <a:r>
              <a:rPr lang="nl-BE" dirty="0" smtClean="0">
                <a:sym typeface="Wingdings" pitchFamily="2" charset="2"/>
              </a:rPr>
              <a:t> wortel groeit, eerste kiemblaadjes na 100 graaddagen </a:t>
            </a:r>
          </a:p>
          <a:p>
            <a:pPr algn="ctr">
              <a:buNone/>
            </a:pPr>
            <a:r>
              <a:rPr lang="nl-BE" sz="2800" i="1" dirty="0" smtClean="0">
                <a:sym typeface="Wingdings" pitchFamily="2" charset="2"/>
              </a:rPr>
              <a:t>Graaddagen = gemiddelde dagtemperatuur van opeenvolgende dagen samen</a:t>
            </a:r>
          </a:p>
          <a:p>
            <a:pPr algn="ctr">
              <a:buNone/>
            </a:pPr>
            <a:endParaRPr lang="nl-BE" sz="2800" i="1" dirty="0" smtClean="0">
              <a:sym typeface="Wingdings" pitchFamily="2" charset="2"/>
            </a:endParaRPr>
          </a:p>
          <a:p>
            <a:pPr algn="ctr">
              <a:buNone/>
            </a:pPr>
            <a:endParaRPr lang="nl-BE" sz="2800" i="1" dirty="0" smtClean="0">
              <a:sym typeface="Wingdings" pitchFamily="2" charset="2"/>
            </a:endParaRPr>
          </a:p>
          <a:p>
            <a:r>
              <a:rPr lang="nl-BE" dirty="0">
                <a:sym typeface="Wingdings" pitchFamily="2" charset="2"/>
              </a:rPr>
              <a:t>z</a:t>
            </a:r>
            <a:r>
              <a:rPr lang="nl-BE" dirty="0" smtClean="0">
                <a:sym typeface="Wingdings" pitchFamily="2" charset="2"/>
              </a:rPr>
              <a:t>onlicht + vocht nodig</a:t>
            </a:r>
          </a:p>
          <a:p>
            <a:r>
              <a:rPr lang="nl-BE" dirty="0" smtClean="0">
                <a:sym typeface="Wingdings" pitchFamily="2" charset="2"/>
              </a:rPr>
              <a:t>eind mei: sterke bladgroei</a:t>
            </a:r>
          </a:p>
          <a:p>
            <a:r>
              <a:rPr lang="nl-BE" dirty="0" smtClean="0">
                <a:sym typeface="Wingdings" pitchFamily="2" charset="2"/>
              </a:rPr>
              <a:t>oogsten na 1 jaar</a:t>
            </a:r>
            <a:endParaRPr lang="nl-BE" dirty="0"/>
          </a:p>
        </p:txBody>
      </p:sp>
      <p:pic>
        <p:nvPicPr>
          <p:cNvPr id="22530" name="Picture 2" descr="http://home.wxs.nl/~nhuijts/suikerbiete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861048"/>
            <a:ext cx="4076700" cy="1295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657</Words>
  <Application>Microsoft Office PowerPoint</Application>
  <PresentationFormat>Diavoorstelling (4:3)</PresentationFormat>
  <Paragraphs>170</Paragraphs>
  <Slides>35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36" baseType="lpstr">
      <vt:lpstr>Office-thema</vt:lpstr>
      <vt:lpstr>Het productieproces van suiker</vt:lpstr>
      <vt:lpstr>Het belang van suikers in onze voeding</vt:lpstr>
      <vt:lpstr>Een teveel aan suiker is niet goed !</vt:lpstr>
      <vt:lpstr>Suikerziekte of diabetes </vt:lpstr>
      <vt:lpstr>Suikervervangende tabletjes</vt:lpstr>
      <vt:lpstr>Light-producten en Zero-producten</vt:lpstr>
      <vt:lpstr>Groeit suiker aan de bomen?</vt:lpstr>
      <vt:lpstr>Zaaien suikerbiet</vt:lpstr>
      <vt:lpstr>De groei van de suikerbiet</vt:lpstr>
      <vt:lpstr>Het oogsten van de suikerbiet</vt:lpstr>
      <vt:lpstr>De delen van een suikerbiet</vt:lpstr>
      <vt:lpstr>Volgorde zaaien en oogsten suikerbiet</vt:lpstr>
      <vt:lpstr>Van biet tot suiker</vt:lpstr>
      <vt:lpstr>1. Het rooien </vt:lpstr>
      <vt:lpstr>2. Transport</vt:lpstr>
      <vt:lpstr>3. Wassen</vt:lpstr>
      <vt:lpstr>4. Snijden</vt:lpstr>
      <vt:lpstr>5. Diffusie</vt:lpstr>
      <vt:lpstr>6. Zuiveren</vt:lpstr>
      <vt:lpstr>7. Verdampen</vt:lpstr>
      <vt:lpstr>8. Kristalliseren</vt:lpstr>
      <vt:lpstr>9. Centrifugeren</vt:lpstr>
      <vt:lpstr>10. Drogen en opslaan</vt:lpstr>
      <vt:lpstr>11. Verpakken</vt:lpstr>
      <vt:lpstr>12. Restproducten</vt:lpstr>
      <vt:lpstr>Hoe zoet was het verleden?</vt:lpstr>
      <vt:lpstr>10 000 voor Christus</vt:lpstr>
      <vt:lpstr>5000 voor Christus</vt:lpstr>
      <vt:lpstr>700 na Christus</vt:lpstr>
      <vt:lpstr>1200 na Christus </vt:lpstr>
      <vt:lpstr>1806 na Christus</vt:lpstr>
      <vt:lpstr>1850 na Christus</vt:lpstr>
      <vt:lpstr>Wist je dat…</vt:lpstr>
      <vt:lpstr>Wist je dat…</vt:lpstr>
      <vt:lpstr>Ben je klaar voor de suikerfabriek ?!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Evelien</dc:creator>
  <cp:lastModifiedBy>Evelien</cp:lastModifiedBy>
  <cp:revision>33</cp:revision>
  <dcterms:created xsi:type="dcterms:W3CDTF">2014-10-11T10:28:44Z</dcterms:created>
  <dcterms:modified xsi:type="dcterms:W3CDTF">2014-10-11T15:31:59Z</dcterms:modified>
</cp:coreProperties>
</file>